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71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E5FC179-EE78-4FB6-99A3-CA30B881DDEB}" type="datetimeFigureOut">
              <a:rPr lang="cs-CZ" smtClean="0"/>
              <a:pPr/>
              <a:t>1.12.2011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580CC8C-170D-45A8-B5BF-E1FFBB3FF1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7200" y="3857628"/>
            <a:ext cx="8305800" cy="1357322"/>
          </a:xfrm>
        </p:spPr>
        <p:txBody>
          <a:bodyPr/>
          <a:lstStyle/>
          <a:p>
            <a:r>
              <a:rPr lang="cs-CZ" dirty="0" smtClean="0"/>
              <a:t>Zapojení do projektu UNIV 2 KRAJE</a:t>
            </a:r>
          </a:p>
          <a:p>
            <a:endParaRPr lang="cs-CZ" dirty="0" smtClean="0"/>
          </a:p>
          <a:p>
            <a:r>
              <a:rPr lang="cs-CZ" dirty="0" smtClean="0"/>
              <a:t>Ladislava Ulrychová, Lucie Kopalová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Další vzdělávání na SZŠ a VOŠZ Mladá Boleslav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 více jak 60 let připravuje zdravotnické pracovníky  </a:t>
            </a:r>
          </a:p>
          <a:p>
            <a:pPr>
              <a:buNone/>
            </a:pPr>
            <a:r>
              <a:rPr lang="cs-CZ" dirty="0" smtClean="0"/>
              <a:t>   (zdravotní sestry, všeobecné sestry, dětské sestry, zdravotnické asistenty, ošetřovatele)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Příspěvková organizace sdružuje 3 součásti: školu, DM a jídelnu</a:t>
            </a:r>
          </a:p>
          <a:p>
            <a:endParaRPr lang="cs-CZ" dirty="0" smtClean="0"/>
          </a:p>
          <a:p>
            <a:r>
              <a:rPr lang="cs-CZ" dirty="0" smtClean="0"/>
              <a:t>Největším sociálním partnerem je Oblastní nemocnice MB. a zařízení sociální péče v regionu MB.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Představení školy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38504"/>
          </a:xfrm>
        </p:spPr>
        <p:txBody>
          <a:bodyPr/>
          <a:lstStyle/>
          <a:p>
            <a:r>
              <a:rPr lang="cs-CZ" dirty="0" smtClean="0"/>
              <a:t>Ve </a:t>
            </a:r>
            <a:r>
              <a:rPr lang="cs-CZ" dirty="0" err="1" smtClean="0"/>
              <a:t>šk.roce</a:t>
            </a:r>
            <a:r>
              <a:rPr lang="cs-CZ" dirty="0" smtClean="0"/>
              <a:t> 2011/12 studuje na škole: </a:t>
            </a:r>
          </a:p>
          <a:p>
            <a:pPr lvl="1">
              <a:buNone/>
            </a:pPr>
            <a:r>
              <a:rPr lang="cs-CZ" dirty="0" smtClean="0"/>
              <a:t>	211 žáků denního studia</a:t>
            </a:r>
          </a:p>
          <a:p>
            <a:pPr lvl="1">
              <a:buNone/>
            </a:pPr>
            <a:r>
              <a:rPr lang="cs-CZ" dirty="0" smtClean="0"/>
              <a:t>	33 studentů  dálkového studia 	</a:t>
            </a:r>
          </a:p>
          <a:p>
            <a:pPr lvl="1">
              <a:buNone/>
            </a:pPr>
            <a:r>
              <a:rPr lang="cs-CZ" dirty="0" smtClean="0"/>
              <a:t>	87  studentů VOS</a:t>
            </a:r>
          </a:p>
          <a:p>
            <a:pPr lvl="1">
              <a:buNone/>
            </a:pPr>
            <a:endParaRPr lang="cs-CZ" dirty="0" smtClean="0"/>
          </a:p>
          <a:p>
            <a:pPr lvl="1">
              <a:buNone/>
            </a:pPr>
            <a:r>
              <a:rPr lang="cs-CZ" dirty="0" smtClean="0">
                <a:solidFill>
                  <a:schemeClr val="tx1"/>
                </a:solidFill>
              </a:rPr>
              <a:t>Zaměstnáno je ve škole:</a:t>
            </a:r>
          </a:p>
          <a:p>
            <a:pPr lvl="1">
              <a:buNone/>
            </a:pPr>
            <a:r>
              <a:rPr lang="cs-CZ" dirty="0" smtClean="0"/>
              <a:t>	29 </a:t>
            </a:r>
            <a:r>
              <a:rPr lang="cs-CZ" dirty="0" err="1" smtClean="0"/>
              <a:t>pedag.pracovníků</a:t>
            </a:r>
            <a:r>
              <a:rPr lang="cs-CZ" dirty="0" smtClean="0"/>
              <a:t> a 14 provozních pracovníků 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Představení školy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4" name="Picture 7" descr="skol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42852"/>
            <a:ext cx="4000496" cy="244633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42910" y="1500174"/>
            <a:ext cx="7000924" cy="457200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Spektrum oborů v současné době</a:t>
            </a:r>
          </a:p>
          <a:p>
            <a:pPr>
              <a:buNone/>
            </a:pPr>
            <a:r>
              <a:rPr lang="cs-CZ" dirty="0" smtClean="0"/>
              <a:t>Maturitní obory:</a:t>
            </a:r>
          </a:p>
          <a:p>
            <a:pPr lvl="1"/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Zdravotnický asistent</a:t>
            </a:r>
          </a:p>
          <a:p>
            <a:pPr lvl="1"/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Sociální činnost</a:t>
            </a:r>
          </a:p>
          <a:p>
            <a:pPr>
              <a:buNone/>
            </a:pPr>
            <a:r>
              <a:rPr lang="cs-CZ" dirty="0" smtClean="0"/>
              <a:t>Učební obor</a:t>
            </a:r>
          </a:p>
          <a:p>
            <a:pPr lvl="1"/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Ošetřovatel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VOS</a:t>
            </a:r>
          </a:p>
          <a:p>
            <a:pPr lvl="1"/>
            <a:r>
              <a:rPr lang="cs-CZ" dirty="0" smtClean="0">
                <a:solidFill>
                  <a:schemeClr val="tx2">
                    <a:lumMod val="75000"/>
                  </a:schemeClr>
                </a:solidFill>
              </a:rPr>
              <a:t>Diplomovaná všeobecná sestra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Sekundární vzdělávání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23184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3 roky zkušeností s doplňkovou činností – pořádání kvalifikačních kurzů:</a:t>
            </a:r>
          </a:p>
          <a:p>
            <a:r>
              <a:rPr lang="cs-CZ" dirty="0" smtClean="0"/>
              <a:t>Všeobecný sanitář</a:t>
            </a:r>
          </a:p>
          <a:p>
            <a:r>
              <a:rPr lang="cs-CZ" dirty="0" smtClean="0"/>
              <a:t>Řidič sanitních vozů a přepravu raněných</a:t>
            </a:r>
          </a:p>
          <a:p>
            <a:r>
              <a:rPr lang="cs-CZ" dirty="0" smtClean="0"/>
              <a:t>Sociální pracovník v přímé obslužné péči</a:t>
            </a:r>
          </a:p>
          <a:p>
            <a:r>
              <a:rPr lang="cs-CZ" dirty="0" smtClean="0"/>
              <a:t>Základní norma zdravotnických znalostí pro </a:t>
            </a:r>
            <a:r>
              <a:rPr lang="cs-CZ" dirty="0" err="1" smtClean="0"/>
              <a:t>ped</a:t>
            </a:r>
            <a:r>
              <a:rPr lang="cs-CZ" dirty="0" smtClean="0"/>
              <a:t>. </a:t>
            </a:r>
            <a:r>
              <a:rPr lang="cs-CZ" dirty="0" err="1" smtClean="0"/>
              <a:t>prac</a:t>
            </a:r>
            <a:r>
              <a:rPr lang="cs-CZ" dirty="0" smtClean="0"/>
              <a:t>.</a:t>
            </a:r>
          </a:p>
          <a:p>
            <a:r>
              <a:rPr lang="cs-CZ" dirty="0" smtClean="0"/>
              <a:t>Zdravotník zotavovacích akcí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Kurzy jsou akreditovány na 3 roky na MZ, MPSV, MŠMT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Další vzdělávání – kvalifikační kurzy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 striktně dána zákonem č. 96/2004 Sb. o nelékařských zdravotnických povoláních</a:t>
            </a:r>
          </a:p>
          <a:p>
            <a:r>
              <a:rPr lang="cs-CZ" dirty="0" smtClean="0"/>
              <a:t>Vykonávat zdravotnickou profesi může jen ten, kdo splňuje odborné požadavky legislativně stanovené   kvalifikačním studiem</a:t>
            </a:r>
          </a:p>
          <a:p>
            <a:r>
              <a:rPr lang="cs-CZ" dirty="0" smtClean="0"/>
              <a:t>N</a:t>
            </a:r>
            <a:r>
              <a:rPr lang="cs-CZ" dirty="0" smtClean="0"/>
              <a:t>abídka </a:t>
            </a:r>
            <a:r>
              <a:rPr lang="cs-CZ" dirty="0" smtClean="0"/>
              <a:t>zdravotnických oborů se </a:t>
            </a:r>
            <a:r>
              <a:rPr lang="cs-CZ" dirty="0" smtClean="0"/>
              <a:t>snížila, </a:t>
            </a:r>
            <a:r>
              <a:rPr lang="cs-CZ" dirty="0" smtClean="0"/>
              <a:t>nebo se posouvá ze SŠ na VŠ (dětská sestra, rehabilitační pracovník)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Profesní příprava pro zdravotníky (</a:t>
            </a:r>
            <a:r>
              <a:rPr lang="cs-CZ" dirty="0" err="1" smtClean="0">
                <a:solidFill>
                  <a:srgbClr val="C00000"/>
                </a:solidFill>
              </a:rPr>
              <a:t>nelékaře</a:t>
            </a:r>
            <a:r>
              <a:rPr lang="cs-CZ" dirty="0" smtClean="0">
                <a:solidFill>
                  <a:srgbClr val="C00000"/>
                </a:solidFill>
              </a:rPr>
              <a:t>)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590872" y="2060848"/>
            <a:ext cx="8229600" cy="4035152"/>
          </a:xfrm>
        </p:spPr>
        <p:txBody>
          <a:bodyPr/>
          <a:lstStyle/>
          <a:p>
            <a:r>
              <a:rPr lang="cs-CZ" dirty="0" smtClean="0"/>
              <a:t>K doplňkové činnosti nemůžeme </a:t>
            </a:r>
            <a:r>
              <a:rPr lang="cs-CZ" dirty="0" smtClean="0">
                <a:solidFill>
                  <a:srgbClr val="FFFF00"/>
                </a:solidFill>
              </a:rPr>
              <a:t>využít </a:t>
            </a:r>
            <a:r>
              <a:rPr lang="cs-CZ" dirty="0" smtClean="0"/>
              <a:t>možnosti </a:t>
            </a:r>
            <a:r>
              <a:rPr lang="cs-CZ" dirty="0" smtClean="0">
                <a:solidFill>
                  <a:srgbClr val="FFFF00"/>
                </a:solidFill>
              </a:rPr>
              <a:t>autorizované osoby </a:t>
            </a:r>
            <a:r>
              <a:rPr lang="cs-CZ" dirty="0" smtClean="0"/>
              <a:t>vázané na </a:t>
            </a:r>
            <a:r>
              <a:rPr lang="cs-CZ" dirty="0" smtClean="0">
                <a:solidFill>
                  <a:srgbClr val="FFFF00"/>
                </a:solidFill>
              </a:rPr>
              <a:t>Národní soustavu kvalifikací</a:t>
            </a:r>
            <a:endParaRPr lang="cs-CZ" dirty="0" smtClean="0"/>
          </a:p>
          <a:p>
            <a:r>
              <a:rPr lang="cs-CZ" dirty="0" smtClean="0"/>
              <a:t>Vzdělávání zdravotníků – </a:t>
            </a:r>
            <a:r>
              <a:rPr lang="cs-CZ" dirty="0" err="1" smtClean="0"/>
              <a:t>nelékařů</a:t>
            </a:r>
            <a:r>
              <a:rPr lang="cs-CZ" dirty="0" smtClean="0"/>
              <a:t> se řídí zákonem 96/2004 Sb., což je pro nás limitující, VP </a:t>
            </a:r>
            <a:r>
              <a:rPr lang="cs-CZ" dirty="0" smtClean="0"/>
              <a:t>dalšího vzdělávání akredituje </a:t>
            </a:r>
            <a:r>
              <a:rPr lang="cs-CZ" dirty="0" err="1" smtClean="0"/>
              <a:t>MZd</a:t>
            </a:r>
            <a:endParaRPr lang="cs-CZ" dirty="0" smtClean="0"/>
          </a:p>
          <a:p>
            <a:r>
              <a:rPr lang="cs-CZ" dirty="0" smtClean="0"/>
              <a:t>V oblasti sociální se řídí zákonem č.108/2006, o sociálních službách, vzdělávací kurzy akredituje MPSV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Specifikum  zdravotnických  škol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Počáteční zkušenosti s pořádáním kurzů sanitář, </a:t>
            </a:r>
            <a:r>
              <a:rPr lang="cs-CZ" dirty="0" err="1" smtClean="0"/>
              <a:t>soc</a:t>
            </a:r>
            <a:r>
              <a:rPr lang="cs-CZ" dirty="0" smtClean="0"/>
              <a:t>. pracovník</a:t>
            </a:r>
            <a:r>
              <a:rPr lang="cs-CZ" dirty="0" smtClean="0"/>
              <a:t>, řidič sanitních vozů, kurzů první pomoci</a:t>
            </a:r>
          </a:p>
          <a:p>
            <a:r>
              <a:rPr lang="cs-CZ" dirty="0" smtClean="0"/>
              <a:t>Zkušenosti se vzděláváním dospělých v dálkovém studiu</a:t>
            </a:r>
          </a:p>
          <a:p>
            <a:r>
              <a:rPr lang="cs-CZ" dirty="0" smtClean="0"/>
              <a:t>Jiná motivace ke vzdělávání u dospělých než u žáků</a:t>
            </a:r>
          </a:p>
          <a:p>
            <a:r>
              <a:rPr lang="cs-CZ" dirty="0" smtClean="0"/>
              <a:t>Dospělí  mají zájem a nadšení ze získávání nových poznatků a dovedností, aktivní přístup ke studiu a zapojování se do činností svými zkušenostmi</a:t>
            </a:r>
          </a:p>
          <a:p>
            <a:r>
              <a:rPr lang="cs-CZ" dirty="0" smtClean="0"/>
              <a:t>Bezproblémová kázeň</a:t>
            </a:r>
          </a:p>
          <a:p>
            <a:r>
              <a:rPr lang="cs-CZ" dirty="0" smtClean="0"/>
              <a:t>Dělný kolektiv odborných učitelek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Proč  jsme se zapojili  do UNIV2KRAJE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Úvodní motivační schůzka se všemi pedagogy</a:t>
            </a:r>
          </a:p>
          <a:p>
            <a:r>
              <a:rPr lang="cs-CZ" dirty="0" smtClean="0"/>
              <a:t>Vytvoření pracovního týmu výhradně z odborných učitelek (11)</a:t>
            </a:r>
          </a:p>
          <a:p>
            <a:r>
              <a:rPr lang="cs-CZ" dirty="0" smtClean="0"/>
              <a:t>Stanovení vedoucích týmu – </a:t>
            </a:r>
            <a:r>
              <a:rPr lang="cs-CZ" dirty="0" err="1" smtClean="0"/>
              <a:t>mentor</a:t>
            </a:r>
            <a:r>
              <a:rPr lang="cs-CZ" dirty="0" smtClean="0"/>
              <a:t>, metodik</a:t>
            </a:r>
          </a:p>
          <a:p>
            <a:r>
              <a:rPr lang="cs-CZ" dirty="0" smtClean="0"/>
              <a:t>Hledání vhodných témat zaměření VP – nejtěžší</a:t>
            </a:r>
          </a:p>
          <a:p>
            <a:r>
              <a:rPr lang="cs-CZ" dirty="0" smtClean="0"/>
              <a:t>Snaha po uplatnitelnosti absolventů VP ve zdravotní či sociální oblasti</a:t>
            </a:r>
          </a:p>
          <a:p>
            <a:r>
              <a:rPr lang="cs-CZ" dirty="0" smtClean="0"/>
              <a:t>Proces zpracování modulů, připomínkování, úprav, schválení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Naše</a:t>
            </a:r>
            <a:r>
              <a:rPr lang="cs-CZ" dirty="0" smtClean="0"/>
              <a:t>  </a:t>
            </a:r>
            <a:r>
              <a:rPr lang="cs-CZ" dirty="0" smtClean="0">
                <a:solidFill>
                  <a:srgbClr val="C00000"/>
                </a:solidFill>
              </a:rPr>
              <a:t>začátky  v projektu  UNIV2KRAJE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Název :</a:t>
            </a:r>
          </a:p>
          <a:p>
            <a:r>
              <a:rPr lang="cs-CZ" dirty="0" smtClean="0">
                <a:solidFill>
                  <a:srgbClr val="C00000"/>
                </a:solidFill>
              </a:rPr>
              <a:t>První pomoc pro laickou i odbornou veřejnost</a:t>
            </a:r>
          </a:p>
          <a:p>
            <a:endParaRPr lang="cs-CZ" dirty="0" smtClean="0">
              <a:solidFill>
                <a:srgbClr val="C00000"/>
              </a:solidFill>
            </a:endParaRPr>
          </a:p>
          <a:p>
            <a:r>
              <a:rPr lang="cs-CZ" dirty="0" smtClean="0"/>
              <a:t>Vedoucí týmu Bc. Hana </a:t>
            </a:r>
            <a:r>
              <a:rPr lang="cs-CZ" dirty="0" err="1" smtClean="0"/>
              <a:t>Höferová</a:t>
            </a:r>
            <a:endParaRPr lang="cs-CZ" dirty="0" smtClean="0"/>
          </a:p>
          <a:p>
            <a:r>
              <a:rPr lang="cs-CZ" dirty="0" smtClean="0"/>
              <a:t>Počet hodin 120</a:t>
            </a:r>
          </a:p>
          <a:p>
            <a:r>
              <a:rPr lang="cs-CZ" dirty="0" smtClean="0"/>
              <a:t>Výuku zajišťovaly 4 </a:t>
            </a:r>
            <a:r>
              <a:rPr lang="cs-CZ" dirty="0" err="1" smtClean="0"/>
              <a:t>odb</a:t>
            </a:r>
            <a:r>
              <a:rPr lang="cs-CZ" dirty="0" smtClean="0"/>
              <a:t>. učitelky</a:t>
            </a:r>
          </a:p>
          <a:p>
            <a:r>
              <a:rPr lang="cs-CZ" dirty="0" smtClean="0"/>
              <a:t>Termín 4.1.-22.2.2011</a:t>
            </a:r>
          </a:p>
          <a:p>
            <a:r>
              <a:rPr lang="cs-CZ" dirty="0" smtClean="0"/>
              <a:t>Výuka probíhala 2 dny v týdnu</a:t>
            </a:r>
          </a:p>
          <a:p>
            <a:r>
              <a:rPr lang="cs-CZ" dirty="0" smtClean="0"/>
              <a:t>Výstup: člen první pomoci</a:t>
            </a:r>
          </a:p>
          <a:p>
            <a:r>
              <a:rPr lang="cs-CZ" dirty="0" smtClean="0"/>
              <a:t>Počet studujících 10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Pilotáž  prvního  VP v  rámci projektu  UNIV2KRAJE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643314"/>
            <a:ext cx="3286126" cy="257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Zajištění účastníků kurzu </a:t>
            </a:r>
          </a:p>
          <a:p>
            <a:r>
              <a:rPr lang="cs-CZ" dirty="0" smtClean="0"/>
              <a:t>Výběr lektorů</a:t>
            </a:r>
          </a:p>
          <a:p>
            <a:r>
              <a:rPr lang="cs-CZ" dirty="0" smtClean="0"/>
              <a:t>Sestavení rozvrhu</a:t>
            </a:r>
          </a:p>
          <a:p>
            <a:r>
              <a:rPr lang="cs-CZ" dirty="0" smtClean="0"/>
              <a:t>Kontakty s uchazeči</a:t>
            </a:r>
          </a:p>
          <a:p>
            <a:r>
              <a:rPr lang="cs-CZ" dirty="0" smtClean="0"/>
              <a:t>Vlastní výuka</a:t>
            </a:r>
          </a:p>
          <a:p>
            <a:r>
              <a:rPr lang="cs-CZ" dirty="0" smtClean="0"/>
              <a:t>Vyhodnocení,  předání osvědčení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Organizace  vlastní  pilotáže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Zkušenosti s modulovou výukou</a:t>
            </a:r>
          </a:p>
          <a:p>
            <a:r>
              <a:rPr lang="cs-CZ" dirty="0" smtClean="0"/>
              <a:t>Práce se </a:t>
            </a:r>
            <a:r>
              <a:rPr lang="cs-CZ" dirty="0" smtClean="0"/>
              <a:t>šablonou</a:t>
            </a:r>
          </a:p>
          <a:p>
            <a:r>
              <a:rPr lang="cs-CZ" dirty="0" smtClean="0"/>
              <a:t>Zpětná vazba v rámci připomínkování</a:t>
            </a:r>
            <a:endParaRPr lang="cs-CZ" dirty="0" smtClean="0"/>
          </a:p>
          <a:p>
            <a:r>
              <a:rPr lang="cs-CZ" dirty="0" smtClean="0"/>
              <a:t>Souběh tvorby  VP kurzu s tvorbou ŠVP</a:t>
            </a:r>
          </a:p>
          <a:p>
            <a:r>
              <a:rPr lang="cs-CZ" dirty="0" smtClean="0"/>
              <a:t>Motivační školení pedagogů</a:t>
            </a:r>
          </a:p>
          <a:p>
            <a:r>
              <a:rPr lang="cs-CZ" dirty="0" smtClean="0"/>
              <a:t>Finanční ohodnocení </a:t>
            </a:r>
            <a:r>
              <a:rPr lang="cs-CZ" dirty="0" err="1" smtClean="0"/>
              <a:t>pedag</a:t>
            </a:r>
            <a:r>
              <a:rPr lang="cs-CZ" dirty="0" smtClean="0"/>
              <a:t>. za tvorbu VP a za výuku</a:t>
            </a:r>
          </a:p>
          <a:p>
            <a:r>
              <a:rPr lang="cs-CZ" dirty="0" smtClean="0"/>
              <a:t>Spokojenost účastníků kurzu</a:t>
            </a:r>
          </a:p>
          <a:p>
            <a:r>
              <a:rPr lang="cs-CZ" dirty="0" smtClean="0"/>
              <a:t>Částečné zviditelnění školy</a:t>
            </a:r>
          </a:p>
          <a:p>
            <a:r>
              <a:rPr lang="cs-CZ" dirty="0" smtClean="0"/>
              <a:t>Částečná úhrada provoz. nákladů z projektu zřizovateli</a:t>
            </a:r>
          </a:p>
          <a:p>
            <a:r>
              <a:rPr lang="cs-CZ" dirty="0" smtClean="0"/>
              <a:t>Nízký rozpočet nákladů na učební pomůcky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Klady získané pilotáží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8572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67132"/>
          </a:xfrm>
        </p:spPr>
        <p:txBody>
          <a:bodyPr/>
          <a:lstStyle/>
          <a:p>
            <a:r>
              <a:rPr lang="cs-CZ" dirty="0" smtClean="0"/>
              <a:t>Chybí slibovaná mediální podpora celému projektu, potažmo jednotlivým subjektům zapojeným do projektu</a:t>
            </a:r>
          </a:p>
          <a:p>
            <a:r>
              <a:rPr lang="cs-CZ" dirty="0" smtClean="0"/>
              <a:t>Naše představa o zájmu uchazečů o zařazení do kurzu se nepotvrdila, přestože  byl kurz zdarma. Stěží jsme dali dohromady 10 účastníků.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Zápory,  připomínky</a:t>
            </a:r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3164" y="357166"/>
            <a:ext cx="217648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2.vlna VP – připomínkové řízení proběhlo, program zpracován do definitivní verze </a:t>
            </a:r>
          </a:p>
          <a:p>
            <a:pPr>
              <a:buNone/>
            </a:pPr>
            <a:r>
              <a:rPr lang="cs-CZ" dirty="0" smtClean="0"/>
              <a:t>   název VP: chůva </a:t>
            </a:r>
          </a:p>
          <a:p>
            <a:pPr>
              <a:buNone/>
            </a:pPr>
            <a:r>
              <a:rPr lang="cs-CZ" dirty="0" smtClean="0"/>
              <a:t>   určen pro péči o děti do 6 let v domácím prostředí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Současnost  v projektování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857628"/>
            <a:ext cx="3309945" cy="246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38636"/>
          </a:xfrm>
        </p:spPr>
        <p:txBody>
          <a:bodyPr/>
          <a:lstStyle/>
          <a:p>
            <a:r>
              <a:rPr lang="cs-CZ" dirty="0" smtClean="0"/>
              <a:t>3. vlna tvorby VP</a:t>
            </a:r>
          </a:p>
          <a:p>
            <a:r>
              <a:rPr lang="cs-CZ" dirty="0" smtClean="0"/>
              <a:t>Název VP:  pečovatel</a:t>
            </a:r>
          </a:p>
          <a:p>
            <a:r>
              <a:rPr lang="cs-CZ" dirty="0" smtClean="0"/>
              <a:t>Určen osobám pečujícím o seniory v domácnosti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C00000"/>
                </a:solidFill>
              </a:rPr>
              <a:t>Současnost  v projektování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9799" y="3571876"/>
            <a:ext cx="424834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:\Foto_2011\únor\UNIV 2 KRAJE\20110104_075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8006203" cy="5129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lrychová\Plocha\Nová složka\20110104_1102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8064896" cy="5246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lrychová\Plocha\Nová složka\P2225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2213"/>
            <a:ext cx="8352928" cy="447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lrychová\Plocha\Nová složka\P2225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1"/>
            <a:ext cx="8496944" cy="4757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lrychová\Plocha\Nová složka\P2225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2213"/>
            <a:ext cx="8496944" cy="4901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lrychová\Plocha\Nová složka\P22251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2213"/>
            <a:ext cx="8496944" cy="447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lrychová\Plocha\Nová složka\P2225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2213"/>
            <a:ext cx="8568952" cy="447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lrychová\Plocha\Nová složka\P2225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2213"/>
            <a:ext cx="8568952" cy="4613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lrychová\Plocha\Nová složka\P2225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1"/>
            <a:ext cx="8352928" cy="4798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4294967295"/>
          </p:nvPr>
        </p:nvSpPr>
        <p:spPr>
          <a:xfrm>
            <a:off x="1957388" y="4292600"/>
            <a:ext cx="7186612" cy="180340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Děkuji za pozornost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071546"/>
            <a:ext cx="3119455" cy="479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376</TotalTime>
  <Words>605</Words>
  <Application>Microsoft Office PowerPoint</Application>
  <PresentationFormat>Předvádění na obrazovce (4:3)</PresentationFormat>
  <Paragraphs>102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Papír</vt:lpstr>
      <vt:lpstr>Další vzdělávání na SZŠ a VOŠZ Mladá Boleslav</vt:lpstr>
      <vt:lpstr>Představení školy</vt:lpstr>
      <vt:lpstr>Představení školy</vt:lpstr>
      <vt:lpstr>Sekundární vzdělávání</vt:lpstr>
      <vt:lpstr>Další vzdělávání – kvalifikační kurzy</vt:lpstr>
      <vt:lpstr>Profesní příprava pro zdravotníky (nelékaře)</vt:lpstr>
      <vt:lpstr>Specifikum  zdravotnických  škol</vt:lpstr>
      <vt:lpstr>Proč  jsme se zapojili  do UNIV2KRAJE</vt:lpstr>
      <vt:lpstr>Naše  začátky  v projektu  UNIV2KRAJE</vt:lpstr>
      <vt:lpstr>Pilotáž  prvního  VP v  rámci projektu  UNIV2KRAJE</vt:lpstr>
      <vt:lpstr>Organizace  vlastní  pilotáže</vt:lpstr>
      <vt:lpstr>Klady získané pilotáží</vt:lpstr>
      <vt:lpstr>Zápory,  připomínky</vt:lpstr>
      <vt:lpstr>Současnost  v projektování</vt:lpstr>
      <vt:lpstr>Současnost  v projektování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AllesU</dc:creator>
  <cp:lastModifiedBy>Lucie</cp:lastModifiedBy>
  <cp:revision>43</cp:revision>
  <dcterms:created xsi:type="dcterms:W3CDTF">2011-11-15T19:40:13Z</dcterms:created>
  <dcterms:modified xsi:type="dcterms:W3CDTF">2011-12-01T23:10:56Z</dcterms:modified>
</cp:coreProperties>
</file>