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62" r:id="rId6"/>
    <p:sldId id="266" r:id="rId7"/>
    <p:sldId id="265" r:id="rId8"/>
    <p:sldId id="264" r:id="rId9"/>
    <p:sldId id="267" r:id="rId10"/>
    <p:sldId id="268" r:id="rId11"/>
    <p:sldId id="263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C6FEF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7" autoAdjust="0"/>
  </p:normalViewPr>
  <p:slideViewPr>
    <p:cSldViewPr>
      <p:cViewPr varScale="1">
        <p:scale>
          <a:sx n="100" d="100"/>
          <a:sy n="100" d="100"/>
        </p:scale>
        <p:origin x="-210" y="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A39160B-67F5-4D1F-AF18-9EC04F3D4076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2FEAE4B-8B1F-4A24-A204-58BED50C1C1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2867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124122-0E30-45F0-A16A-D4705A8EDFF1}" type="slidenum">
              <a:rPr 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2970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BD3D4D-CF5B-47AA-BCF5-A22259031AEE}" type="slidenum">
              <a:rPr 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EAE4B-8B1F-4A24-A204-58BED50C1C10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římá spojovací čára 3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5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D2B7C-401A-42E7-862C-D56B86ECB2DF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6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2BF18-6076-417B-9325-4E988A5DCED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86BDE-14B1-4EBC-BA18-9C1CE692F15C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A939B-E827-44A1-8A0F-93964AFA654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římá spojovací čára 3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5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BA6F4-FC1A-4CFD-9D48-F1034C1FBCA3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7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E4A8A-2B11-49F0-A1A6-5CD0FC0F1DF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07A31-D879-4F25-9855-6F6DACAA6D24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6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AD6B9-2FEC-4598-9CA1-D6FC35F4FD1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8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4A7BD-1B16-4B04-9099-D40639C08150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9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AE747-EAE2-4CA2-9050-4BF8CD57E6A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E6CBF-3CD5-4041-B580-E38E2B9E851E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4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30748-EC7D-40CB-9F7D-671E6E94654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927BB-7D5D-4056-A224-E09F9BB4F0B2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3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900C8-E557-464B-B78A-84840BAB942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EC2D6-9260-4CEE-99F3-E95BA7C80A52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7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2536D-B5C4-41DC-86BA-455429B596F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22BFF-060F-4FD4-99E4-D8CC3BA43763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1EB09-67D4-45AA-A251-4318FA86060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E843A-23C1-498E-AE0B-858760CF14C6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5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B9C26-28ED-4BED-AED3-B370206A270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2E5C9-B272-4308-A81B-40D6C637C63F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52DBE-B554-4DD6-B157-C8ED085DC7D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Zástupný symbol pro text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D138CB-4789-4F9B-87B7-F5BCAD09B91B}" type="datetimeFigureOut">
              <a:rPr lang="cs-CZ"/>
              <a:pPr>
                <a:defRPr/>
              </a:pPr>
              <a:t>19.10.2012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A4A241-6A72-41DC-818A-49A995D93C6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0" r:id="rId4"/>
    <p:sldLayoutId id="2147483686" r:id="rId5"/>
    <p:sldLayoutId id="2147483681" r:id="rId6"/>
    <p:sldLayoutId id="2147483687" r:id="rId7"/>
    <p:sldLayoutId id="2147483688" r:id="rId8"/>
    <p:sldLayoutId id="2147483689" r:id="rId9"/>
    <p:sldLayoutId id="2147483682" r:id="rId10"/>
    <p:sldLayoutId id="214748369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769" r="2769"/>
          <a:stretch>
            <a:fillRect/>
          </a:stretch>
        </p:blipFill>
        <p:spPr>
          <a:xfrm>
            <a:off x="755650" y="2636838"/>
            <a:ext cx="2490788" cy="1728787"/>
          </a:xfrm>
          <a:noFill/>
          <a:ln w="9525">
            <a:noFill/>
          </a:ln>
          <a:effectLst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99792" y="3284984"/>
            <a:ext cx="5832648" cy="2880321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dirty="0" smtClean="0"/>
              <a:t>Vývoj a vize 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centra celoživotního vzdělávání 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na Odborném učilišti v hradci  králové </a:t>
            </a:r>
            <a:endParaRPr lang="cs-CZ" dirty="0"/>
          </a:p>
        </p:txBody>
      </p:sp>
      <p:sp>
        <p:nvSpPr>
          <p:cNvPr id="10244" name="Podnadpis 2"/>
          <p:cNvSpPr>
            <a:spLocks noGrp="1"/>
          </p:cNvSpPr>
          <p:nvPr>
            <p:ph type="body" sz="half" idx="2"/>
          </p:nvPr>
        </p:nvSpPr>
        <p:spPr>
          <a:xfrm>
            <a:off x="395288" y="5661025"/>
            <a:ext cx="5867400" cy="768350"/>
          </a:xfrm>
        </p:spPr>
        <p:txBody>
          <a:bodyPr/>
          <a:lstStyle/>
          <a:p>
            <a:r>
              <a:rPr lang="cs-CZ" smtClean="0"/>
              <a:t>Konference UNIV 2 KRAJE </a:t>
            </a:r>
          </a:p>
          <a:p>
            <a:r>
              <a:rPr lang="cs-CZ" smtClean="0"/>
              <a:t>18. – 19. října 2012</a:t>
            </a:r>
          </a:p>
        </p:txBody>
      </p:sp>
      <p:sp>
        <p:nvSpPr>
          <p:cNvPr id="10245" name="Zástupný symbol pro obrázek 5"/>
          <p:cNvSpPr txBox="1">
            <a:spLocks/>
          </p:cNvSpPr>
          <p:nvPr/>
        </p:nvSpPr>
        <p:spPr bwMode="auto">
          <a:xfrm>
            <a:off x="395288" y="620713"/>
            <a:ext cx="6697662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cs-CZ"/>
          </a:p>
        </p:txBody>
      </p:sp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620713"/>
            <a:ext cx="741680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Kdo jsme </a:t>
            </a:r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type="body" idx="2"/>
          </p:nvPr>
        </p:nvSpPr>
        <p:spPr>
          <a:xfrm>
            <a:off x="395288" y="1052513"/>
            <a:ext cx="2952750" cy="4464050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pc="100" dirty="0" smtClean="0"/>
              <a:t>Odborné učiliště v Hradci Králové má třiceti tříletou historii. </a:t>
            </a:r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endParaRPr lang="cs-CZ" spc="100" dirty="0" smtClean="0"/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endParaRPr lang="cs-CZ" spc="100" dirty="0" smtClean="0"/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pc="100" dirty="0" smtClean="0"/>
              <a:t>Patří do sítě speciálních škol a je jednou z největších svého druhu v České republice.</a:t>
            </a:r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endParaRPr lang="cs-CZ" spc="100" dirty="0" smtClean="0"/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endParaRPr lang="cs-CZ" spc="100" dirty="0" smtClean="0"/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endParaRPr lang="cs-CZ" spc="100" dirty="0" smtClean="0"/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pc="100" dirty="0" smtClean="0"/>
              <a:t>Škola zajišťuje teoretickou výuku a část praktické výuky v prostorách školy, další praxe je zajištěna na odloučených i smluvních pracovištích.</a:t>
            </a:r>
            <a:endParaRPr lang="cs-CZ" dirty="0"/>
          </a:p>
        </p:txBody>
      </p:sp>
      <p:pic>
        <p:nvPicPr>
          <p:cNvPr id="1126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75050" y="1006475"/>
            <a:ext cx="5340350" cy="4005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229200"/>
            <a:ext cx="8458200" cy="93610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Kdo jsme</a:t>
            </a:r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idx="2"/>
          </p:nvPr>
        </p:nvSpPr>
        <p:spPr>
          <a:xfrm>
            <a:off x="323850" y="549275"/>
            <a:ext cx="2952750" cy="4535488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cs-CZ" sz="1600" dirty="0" smtClean="0"/>
              <a:t>V současné </a:t>
            </a:r>
            <a:r>
              <a:rPr lang="cs-CZ" sz="1600" dirty="0" smtClean="0"/>
              <a:t>době studuje na Odborném učilišti kolem 360 žáků v 10 oborech vzdělávání.</a:t>
            </a:r>
          </a:p>
          <a:p>
            <a:pPr marL="182563" indent="-182563" algn="just" fontAlgn="auto">
              <a:spcAft>
                <a:spcPts val="0"/>
              </a:spcAft>
              <a:buFont typeface="Wingdings 2"/>
              <a:buNone/>
              <a:defRPr/>
            </a:pPr>
            <a:endParaRPr lang="cs-CZ" sz="1600" dirty="0" smtClean="0"/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Cukrářské práce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Kuchařské práce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Pekařské práce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Práce ve stravování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Prodavačské práce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Práce ve zdravotnických   službách   a domácnostech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Pečovatelské práce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Zednické práce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Tesařské práce</a:t>
            </a:r>
          </a:p>
          <a:p>
            <a:pPr marL="182563" indent="-182563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cs-CZ" sz="1600" dirty="0" smtClean="0"/>
              <a:t>Zámečnické práce</a:t>
            </a:r>
          </a:p>
          <a:p>
            <a:pPr marL="182563" indent="-182563" algn="just" fontAlgn="auto">
              <a:spcAft>
                <a:spcPts val="0"/>
              </a:spcAft>
              <a:buFont typeface="Wingdings" pitchFamily="2" charset="2"/>
              <a:buChar char="v"/>
              <a:defRPr/>
            </a:pPr>
            <a:endParaRPr lang="cs-CZ" sz="1600" dirty="0" smtClean="0"/>
          </a:p>
          <a:p>
            <a:pPr algn="just" fontAlgn="auto">
              <a:spcAft>
                <a:spcPts val="0"/>
              </a:spcAft>
              <a:buFontTx/>
              <a:buChar char="-"/>
              <a:defRPr/>
            </a:pPr>
            <a:endParaRPr lang="cs-CZ" sz="1600" dirty="0" smtClean="0"/>
          </a:p>
          <a:p>
            <a:pPr algn="just" fontAlgn="auto">
              <a:spcAft>
                <a:spcPts val="0"/>
              </a:spcAft>
              <a:buFontTx/>
              <a:buChar char="-"/>
              <a:defRPr/>
            </a:pPr>
            <a:endParaRPr lang="cs-CZ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endParaRPr lang="cs-CZ" sz="1600" dirty="0"/>
          </a:p>
        </p:txBody>
      </p:sp>
      <p:pic>
        <p:nvPicPr>
          <p:cNvPr id="12292" name="Picture 5" descr="E:\SEMINÁŘ\P10100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549275"/>
            <a:ext cx="5256213" cy="4032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23528" y="5445224"/>
            <a:ext cx="8610600" cy="8826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z="2000" b="1" dirty="0" smtClean="0"/>
              <a:t>Interiér školy a dílen</a:t>
            </a:r>
            <a:endParaRPr lang="cs-CZ" sz="2000" b="1" dirty="0"/>
          </a:p>
        </p:txBody>
      </p:sp>
      <p:pic>
        <p:nvPicPr>
          <p:cNvPr id="13315" name="Picture 2" descr="C:\Documents and Settings\hasenohrlova.ilona\Plocha\dodo\Klub 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836613"/>
            <a:ext cx="3744913" cy="2305050"/>
          </a:xfrm>
        </p:spPr>
      </p:pic>
      <p:pic>
        <p:nvPicPr>
          <p:cNvPr id="13316" name="Picture 3" descr="C:\Documents and Settings\hasenohrlova.ilona\Plocha\dodo\P.diln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1188" y="3560763"/>
            <a:ext cx="2330450" cy="1739900"/>
          </a:xfrm>
        </p:spPr>
      </p:pic>
      <p:pic>
        <p:nvPicPr>
          <p:cNvPr id="13317" name="Picture 4" descr="C:\Documents and Settings\hasenohrlova.ilona\Plocha\dodo\Š.díl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6775" y="3552825"/>
            <a:ext cx="2330450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5" descr="C:\Documents and Settings\hasenohrlova.ilona\Plocha\dodo\Učebna stolničení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836613"/>
            <a:ext cx="3057525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6" descr="C:\Documents and Settings\hasenohrlova.ilona\Plocha\dodo\Bufe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888" y="3573463"/>
            <a:ext cx="212883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229200"/>
            <a:ext cx="8458200" cy="936104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2800" dirty="0" smtClean="0"/>
              <a:t>Zapojení školy do projektu UNIV 2 KRAJE</a:t>
            </a:r>
            <a:br>
              <a:rPr lang="cs-CZ" sz="2800" dirty="0" smtClean="0"/>
            </a:br>
            <a:endParaRPr lang="cs-CZ" sz="2800" b="0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1"/>
          </p:nvPr>
        </p:nvSpPr>
        <p:spPr>
          <a:xfrm>
            <a:off x="611188" y="609600"/>
            <a:ext cx="8304212" cy="4475163"/>
          </a:xfrm>
        </p:spPr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z="4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Škola zažádala a obdržela autorizaci k udělování profesních kvalifikací: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i="1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Výroba trvanlivého pečiva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Výroba nečokoládových cukrovinek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Příprava pokrmů pro rychlé občerstvení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Výpomoc při přípravě pokrmů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Kuchař – expedient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Výroba knedlíků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Výpomoc při obsluze hostů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Práce v ubytovacím zařízení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Úklidové práce v ubytovacím zařízení - pokojská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Tvorba vzdělávacích programů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68313" y="620713"/>
            <a:ext cx="7559675" cy="4537075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 rámci projektu UNIV 2 KRAJE byly vytvořeny tři vzdělávací programy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i="1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u="sng" dirty="0" smtClean="0"/>
              <a:t>Úklidové práce v ubytovacích zařízeních – pokojská</a:t>
            </a:r>
            <a:r>
              <a:rPr lang="cs-CZ" i="1" dirty="0" smtClean="0"/>
              <a:t>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i="1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u="sng" dirty="0" smtClean="0"/>
              <a:t>Výpomoc při přípravě pokrmů</a:t>
            </a:r>
            <a:r>
              <a:rPr lang="cs-CZ" i="1" dirty="0" smtClean="0"/>
              <a:t>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i="1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u="sng" dirty="0" smtClean="0"/>
              <a:t>Výpomoc při obsluze hostů</a:t>
            </a:r>
            <a:endParaRPr lang="cs-CZ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Pilotní ověření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23850" y="549275"/>
            <a:ext cx="8520113" cy="4800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 rámci projektu UNIV 2 KRAJE byly pilotně ověřeny dva vzdělávací programy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i="1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u="sng" dirty="0" smtClean="0"/>
              <a:t>Úklidové práce v ubytovacích zařízeních – pokojská</a:t>
            </a:r>
            <a:r>
              <a:rPr lang="cs-CZ" i="1" dirty="0" smtClean="0"/>
              <a:t>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i="1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u="sng" dirty="0" smtClean="0"/>
              <a:t>Výpomoc při přípravě pokrmů</a:t>
            </a:r>
            <a:r>
              <a:rPr lang="cs-CZ" i="1" dirty="0" smtClean="0"/>
              <a:t>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Zkoušky ověřující profesní kvalifikaci</a:t>
            </a:r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idx="1"/>
          </p:nvPr>
        </p:nvSpPr>
        <p:spPr>
          <a:xfrm>
            <a:off x="280988" y="404813"/>
            <a:ext cx="6523037" cy="8636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cs-CZ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Výpomoc při obsluze hostů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cs-CZ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0988" y="2081213"/>
            <a:ext cx="4291012" cy="2411412"/>
          </a:xfrm>
        </p:spPr>
      </p:pic>
      <p:pic>
        <p:nvPicPr>
          <p:cNvPr id="17413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43450" y="2008188"/>
            <a:ext cx="4194175" cy="2500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Zkoušky ověřující profesní kvalifikaci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23850" y="188913"/>
            <a:ext cx="6264275" cy="863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Druhá zkouška ověřující profesní kvalifikaci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dirty="0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half" idx="3"/>
          </p:nvPr>
        </p:nvSpPr>
        <p:spPr>
          <a:xfrm>
            <a:off x="4356100" y="836613"/>
            <a:ext cx="4464050" cy="9366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Výpomoc při přípravě pokrmů</a:t>
            </a: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7" name="Picture 2" descr="C:\Documents and Settings\Ilona\Plocha\SEMINÁŘ\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2079625"/>
            <a:ext cx="3960812" cy="2644775"/>
          </a:xfrm>
        </p:spPr>
      </p:pic>
      <p:pic>
        <p:nvPicPr>
          <p:cNvPr id="18438" name="Picture 4" descr="C:\Documents and Settings\Ilona\Plocha\SEMINÁŘ\1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081213"/>
            <a:ext cx="4027488" cy="2643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title"/>
          </p:nvPr>
        </p:nvSpPr>
        <p:spPr>
          <a:xfrm>
            <a:off x="381000" y="5715024"/>
            <a:ext cx="5867400" cy="5222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První závěrečné zkoušky absolventů  </a:t>
            </a:r>
            <a:endParaRPr lang="cs-CZ" dirty="0"/>
          </a:p>
        </p:txBody>
      </p:sp>
      <p:sp>
        <p:nvSpPr>
          <p:cNvPr id="15" name="Zástupný symbol pro obsah 14"/>
          <p:cNvSpPr>
            <a:spLocks noGrp="1"/>
          </p:cNvSpPr>
          <p:nvPr>
            <p:ph type="body" sz="half" idx="2"/>
          </p:nvPr>
        </p:nvSpPr>
        <p:spPr>
          <a:xfrm>
            <a:off x="381000" y="548531"/>
            <a:ext cx="8151813" cy="1584325"/>
          </a:xfrm>
        </p:spPr>
        <p:txBody>
          <a:bodyPr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složení potřebného počtu profesních kvalifikací vykonali absolventi na konci školního roku 2011/2012 úspěšně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Jednotné </a:t>
            </a:r>
            <a:r>
              <a:rPr lang="cs-CZ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závěrečné zkoušky a získali výuční list  </a:t>
            </a:r>
            <a:r>
              <a:rPr lang="cs-CZ" sz="20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oboru</a:t>
            </a:r>
            <a:endParaRPr lang="cs-CZ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cs-CZ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</a:t>
            </a:r>
            <a:r>
              <a:rPr lang="cs-CZ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Stravovací a ubytovací služby</a:t>
            </a:r>
            <a:endParaRPr lang="cs-CZ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dirty="0"/>
          </a:p>
        </p:txBody>
      </p:sp>
      <p:pic>
        <p:nvPicPr>
          <p:cNvPr id="4099" name="Picture 3" descr="C:\Documents and Settings\Ilona\Plocha\SEMINÁŘ\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328" r="11328"/>
          <a:stretch>
            <a:fillRect/>
          </a:stretch>
        </p:blipFill>
        <p:spPr>
          <a:xfrm>
            <a:off x="4067944" y="2204864"/>
            <a:ext cx="4345632" cy="316835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Aplikace znalostí z projektu UNIV 2 Kraje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611188" y="765175"/>
            <a:ext cx="7705725" cy="453548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i="1" dirty="0" smtClean="0"/>
              <a:t>	</a:t>
            </a:r>
            <a:r>
              <a:rPr lang="cs-C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Již v roce 2011 jsme mimo projekt UNIV 2 KRAJE zpracovali pro případné zájemce dva programy  z  oblasti stavebnictví </a:t>
            </a:r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endParaRPr lang="cs-CZ" i="1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u="sng" dirty="0" smtClean="0"/>
              <a:t>Omítkářské práce</a:t>
            </a:r>
            <a:r>
              <a:rPr lang="cs-CZ" i="1" dirty="0" smtClean="0"/>
              <a:t>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u="sng" dirty="0" smtClean="0"/>
              <a:t>Zednické práce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zkušeností z projektu UNIV 2 Kraje  jsme zhodnotili ve školním </a:t>
            </a:r>
            <a:r>
              <a:rPr lang="cs-CZ" dirty="0" err="1" smtClean="0"/>
              <a:t>projeku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187450" y="692150"/>
            <a:ext cx="6697663" cy="4465638"/>
          </a:xfrm>
        </p:spPr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i="1" dirty="0" smtClean="0"/>
              <a:t>Škola získala grant z Evropských sociálních fondů na léta 2012 – 2014 na projekt </a:t>
            </a:r>
            <a:r>
              <a:rPr lang="cs-C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Rozvoj dalšího vzdělávání v oblasti dílčích kvalifikací</a:t>
            </a:r>
            <a:r>
              <a:rPr lang="cs-CZ" i="1" dirty="0" smtClean="0"/>
              <a:t>.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i="1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V rámci tohoto projektu budou rozšířeny autorizace o dalších devět profesních kvalifikací.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Bude připraveno dalších devět vzdělávacích programů pro vzdělávání dospělých.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Všechny programy budou pilotně ověřeny.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Kurzy budou ukončeny zkouškou ověřující profesní kvalifikaci.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Materiálně dovybavíme prostory školy včetně vybudování samostatného „Kuchařského studia“.</a:t>
            </a:r>
            <a:endParaRPr lang="cs-CZ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4993760"/>
            <a:ext cx="7647384" cy="6674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Přenos znalostí z projektu UNIV 2 Kraje ostatním zaměstnancům školy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>
          <a:xfrm rot="10800000" flipV="1">
            <a:off x="381000" y="765175"/>
            <a:ext cx="7935913" cy="5762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Proškolení  pedagogických pracovníků  v lektorských dovednostech</a:t>
            </a:r>
            <a:endPara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Documents and Settings\Ilona\Plocha\SEMINÁŘ\P821006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5302" b="5302"/>
          <a:stretch>
            <a:fillRect/>
          </a:stretch>
        </p:blipFill>
        <p:spPr>
          <a:xfrm>
            <a:off x="3505200" y="1571625"/>
            <a:ext cx="4595813" cy="30813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Vize a úskalí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280988" y="666750"/>
            <a:ext cx="4291012" cy="63976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dirty="0" smtClean="0"/>
              <a:t>vize</a:t>
            </a:r>
            <a:endParaRPr lang="cs-CZ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600" cy="63976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cs-CZ" dirty="0" smtClean="0"/>
              <a:t>úskalí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2"/>
          </p:nvPr>
        </p:nvSpPr>
        <p:spPr>
          <a:xfrm>
            <a:off x="280988" y="1316038"/>
            <a:ext cx="4291012" cy="39417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dirty="0" smtClean="0"/>
              <a:t>Sjednotit nabídku vzdělávacích programů dalšího vzdělávání s obory vzdělávání kategorie „E“.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dirty="0" smtClean="0"/>
              <a:t>Rozšířit nabídku zkoušek ověřující profesní kvalifikaci, které povedou ke složení závěrečné zkoušky a tím umožnit  zájemcům získat vyšší stupeň vzdělání.</a:t>
            </a:r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4"/>
          </p:nvPr>
        </p:nvSpPr>
        <p:spPr>
          <a:xfrm>
            <a:off x="4648200" y="1316038"/>
            <a:ext cx="4289425" cy="39417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i="1" dirty="0" smtClean="0"/>
              <a:t>Nejsou zařazeny některé profesní kvalifikace, které byly již NÚOV v rámci předchozích projektů zpracovány ve standardech jednotlivých oborů vzdělávání kategorie „E“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cs-CZ" dirty="0" smtClean="0"/>
              <a:t>Profesní kvalifikace nejsou propojeny a tím neumožňují složit závěrečnou zkoušku. </a:t>
            </a:r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323528" y="6002734"/>
            <a:ext cx="8610600" cy="66662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Profesní kvalifikace na OU a JZZ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cs-CZ"/>
              <a:t/>
            </a:r>
            <a:br>
              <a:rPr lang="cs-CZ"/>
            </a:br>
            <a:endParaRPr lang="cs-CZ"/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cs-CZ"/>
              <a:t/>
            </a:r>
            <a:br>
              <a:rPr lang="cs-CZ"/>
            </a:br>
            <a:endParaRPr lang="cs-CZ"/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468560" y="5251266"/>
            <a:ext cx="799187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cs-CZ" sz="1000" baseline="30000" dirty="0">
                <a:cs typeface="Times New Roman" pitchFamily="18" charset="0"/>
                <a:hlinkClick r:id=""/>
              </a:rPr>
              <a:t>[1]</a:t>
            </a:r>
            <a:r>
              <a:rPr lang="cs-CZ" sz="1000" dirty="0">
                <a:cs typeface="Times New Roman" pitchFamily="18" charset="0"/>
              </a:rPr>
              <a:t> </a:t>
            </a:r>
            <a:endParaRPr lang="cs-CZ" sz="1100" dirty="0"/>
          </a:p>
          <a:p>
            <a:pPr algn="just" eaLnBrk="0" hangingPunct="0"/>
            <a:r>
              <a:rPr lang="cs-CZ" sz="1000" baseline="30000" dirty="0">
                <a:cs typeface="Times New Roman" pitchFamily="18" charset="0"/>
                <a:hlinkClick r:id=""/>
              </a:rPr>
              <a:t>[2]</a:t>
            </a:r>
            <a:r>
              <a:rPr lang="cs-CZ" sz="1000" dirty="0">
                <a:cs typeface="Times New Roman" pitchFamily="18" charset="0"/>
              </a:rPr>
              <a:t> Pokud budou tito uchazeči uvažovat u nás složit závěrečnou zkoušku, pravděpodobně nebudou mít dostatečné znalosti.</a:t>
            </a:r>
            <a:endParaRPr lang="cs-CZ" sz="1100" dirty="0"/>
          </a:p>
          <a:p>
            <a:pPr algn="just" eaLnBrk="0" hangingPunct="0"/>
            <a:r>
              <a:rPr lang="cs-CZ" sz="1000" baseline="30000" dirty="0">
                <a:cs typeface="Times New Roman" pitchFamily="18" charset="0"/>
                <a:hlinkClick r:id=""/>
              </a:rPr>
              <a:t>[3]</a:t>
            </a:r>
            <a:r>
              <a:rPr lang="cs-CZ" sz="1000" dirty="0">
                <a:cs typeface="Times New Roman" pitchFamily="18" charset="0"/>
              </a:rPr>
              <a:t> 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</p:nvPr>
        </p:nvGraphicFramePr>
        <p:xfrm>
          <a:off x="395536" y="188640"/>
          <a:ext cx="8471996" cy="5059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792088"/>
                <a:gridCol w="1723197"/>
                <a:gridCol w="776464"/>
                <a:gridCol w="1214752"/>
                <a:gridCol w="803910"/>
                <a:gridCol w="1289377"/>
              </a:tblGrid>
              <a:tr h="35795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200" dirty="0">
                          <a:latin typeface="Arial"/>
                          <a:ea typeface="Times New Roman"/>
                          <a:cs typeface="Times New Roman"/>
                        </a:rPr>
                        <a:t>Profesní kvalifikace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b="1" dirty="0">
                          <a:latin typeface="Arial,Bold"/>
                          <a:ea typeface="Times New Roman"/>
                          <a:cs typeface="Arial,Bold"/>
                        </a:rPr>
                        <a:t>kód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200" dirty="0">
                          <a:latin typeface="Arial"/>
                          <a:ea typeface="Times New Roman"/>
                          <a:cs typeface="Times New Roman"/>
                        </a:rPr>
                        <a:t>Úplná profesní kvalifikace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200" dirty="0">
                          <a:latin typeface="Arial"/>
                          <a:ea typeface="Times New Roman"/>
                          <a:cs typeface="Times New Roman"/>
                        </a:rPr>
                        <a:t>kód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200" dirty="0">
                          <a:latin typeface="Arial"/>
                          <a:ea typeface="Times New Roman"/>
                          <a:cs typeface="Times New Roman"/>
                        </a:rPr>
                        <a:t>Závěrečná zkouška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200" dirty="0">
                          <a:latin typeface="Arial"/>
                          <a:ea typeface="Times New Roman"/>
                          <a:cs typeface="Times New Roman"/>
                        </a:rPr>
                        <a:t>kód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200" dirty="0">
                          <a:latin typeface="Arial"/>
                          <a:ea typeface="Times New Roman"/>
                          <a:cs typeface="Times New Roman"/>
                        </a:rPr>
                        <a:t>Název oboru na OU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744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>Úklidové </a:t>
                      </a: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práce v ubytovacím zařízení - pokojská 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65-015-E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Pomocný pracovník </a:t>
                      </a: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>v </a:t>
                      </a: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pohostinství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65-99-E/03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Stravovací </a:t>
                      </a: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>a </a:t>
                      </a: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ubytovací služby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65-51-E/01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Kuchařské práce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</a:tr>
              <a:tr h="2239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Práce v ubytovacím zařízení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65-014-E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E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982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Výpomoc při přípravě pokrmů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65-005-E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Pomocný pracovník </a:t>
                      </a: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>v </a:t>
                      </a: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pohostinství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65-99-E/03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Stravovací </a:t>
                      </a: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>a </a:t>
                      </a: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ubytovací služby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65-51-E/01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Kuchařské práce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2239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Výpomoc při obsluze hostů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65-012-E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239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Výroba příloh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65-006-E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Je integrovaná do ÚPK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65-99-E/03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2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Příprava jídel pro rychlé občerstvení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65-003-E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Rozvíjí ÚPK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9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Kuchař expedient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65-011-E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Rozvíjí UPK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744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Úklidový pracovník ve </a:t>
                      </a:r>
                      <a:r>
                        <a:rPr lang="cs-CZ" sz="1000" dirty="0" err="1">
                          <a:latin typeface="Arial"/>
                          <a:ea typeface="Times New Roman"/>
                          <a:cs typeface="Arial"/>
                        </a:rPr>
                        <a:t>zdr</a:t>
                      </a: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. </a:t>
                      </a: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>a </a:t>
                      </a:r>
                      <a:r>
                        <a:rPr lang="cs-CZ" sz="1000" dirty="0" err="1">
                          <a:latin typeface="Arial"/>
                          <a:ea typeface="Times New Roman"/>
                          <a:cs typeface="Arial"/>
                        </a:rPr>
                        <a:t>nem</a:t>
                      </a: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. zařízeních </a:t>
                      </a:r>
                      <a:endParaRPr lang="cs-CZ" sz="1000" dirty="0" smtClean="0">
                        <a:latin typeface="Arial"/>
                        <a:ea typeface="Times New Roman"/>
                        <a:cs typeface="Arial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 smtClean="0">
                          <a:latin typeface="Arial"/>
                          <a:ea typeface="Times New Roman"/>
                          <a:cs typeface="Arial"/>
                        </a:rPr>
                        <a:t>–  </a:t>
                      </a:r>
                      <a:r>
                        <a:rPr lang="cs-CZ" sz="1000" dirty="0" smtClean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bez akreditace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69-010-E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Není součástí žádné ÚPK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2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Výroba trvanlivého pečiva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29-004-E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Může vést k získání ÚPK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29-53-H/01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pekař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29-53-H/01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2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Řemeslná výroba perníků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29-013-E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Může vést k získání ÚPK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29-54-H/01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cukrář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29-54-H/01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5136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Výroba nečokoládových cukrovinek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29-027-E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Není součástí žádné ÚPK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150">
                <a:tc gridSpan="7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Nově </a:t>
                      </a:r>
                      <a:r>
                        <a:rPr lang="cs-CZ" sz="1000" dirty="0" smtClean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zažádáno </a:t>
                      </a:r>
                      <a:r>
                        <a:rPr lang="cs-CZ" sz="1000" dirty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o akreditaci ověřování 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64658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Úpravy a opravy oděvů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31-009-H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Není součástí žádné ÚPK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29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Šička interiérového vybavení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31-029-H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>
                          <a:latin typeface="Arial"/>
                          <a:ea typeface="Times New Roman"/>
                          <a:cs typeface="Arial"/>
                        </a:rPr>
                        <a:t>Není součástí žádné ÚPK</a:t>
                      </a:r>
                      <a:endParaRPr lang="cs-CZ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362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Pracovník provozu prádelny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31-018-H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Arial"/>
                        </a:rPr>
                        <a:t>Není součástí žádné UPK</a:t>
                      </a:r>
                      <a:endParaRPr lang="cs-CZ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81000" y="5373216"/>
            <a:ext cx="8458200" cy="702571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b="1" dirty="0" smtClean="0"/>
              <a:t>Neschválené kvalifikace – NSK</a:t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endParaRPr lang="cs-CZ" dirty="0"/>
          </a:p>
        </p:txBody>
      </p:sp>
      <p:sp>
        <p:nvSpPr>
          <p:cNvPr id="7" name="Podnadpis 6"/>
          <p:cNvSpPr>
            <a:spLocks noGrp="1"/>
          </p:cNvSpPr>
          <p:nvPr>
            <p:ph type="subTitle" idx="1"/>
          </p:nvPr>
        </p:nvSpPr>
        <p:spPr>
          <a:xfrm>
            <a:off x="381000" y="1124744"/>
            <a:ext cx="8458200" cy="504056"/>
          </a:xfrm>
        </p:spPr>
        <p:txBody>
          <a:bodyPr/>
          <a:lstStyle/>
          <a:p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SCHVÁLENÉ - NSK – vhodné pro OU HK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Zástupný symbol pro obrázek 4"/>
          <p:cNvGraphicFramePr>
            <a:graphicFrameLocks noGrp="1"/>
          </p:cNvGraphicFramePr>
          <p:nvPr>
            <p:ph type="pic" idx="4294967295"/>
          </p:nvPr>
        </p:nvGraphicFramePr>
        <p:xfrm>
          <a:off x="467545" y="3068961"/>
          <a:ext cx="7994649" cy="2129377"/>
        </p:xfrm>
        <a:graphic>
          <a:graphicData uri="http://schemas.openxmlformats.org/drawingml/2006/table">
            <a:tbl>
              <a:tblPr/>
              <a:tblGrid>
                <a:gridCol w="1889224"/>
                <a:gridCol w="799287"/>
                <a:gridCol w="1307925"/>
                <a:gridCol w="799287"/>
                <a:gridCol w="1453249"/>
                <a:gridCol w="799287"/>
                <a:gridCol w="946390"/>
              </a:tblGrid>
              <a:tr h="4875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Profesní kvalifikace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kód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Úplná profesní kvalifikace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kód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Závěrečná zkouška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kód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Název oboru na OU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3634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Opravy prádla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solidFill>
                          <a:srgbClr val="FF000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>
                        <a:solidFill>
                          <a:srgbClr val="FF000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271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Výroba textilních dekorací, stolního a ložního prádla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solidFill>
                          <a:srgbClr val="FF000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>
                        <a:solidFill>
                          <a:srgbClr val="FF000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4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Zednické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Stavební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36-67-E/01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Stavební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36-67-E/01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Zednické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4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Omítkářské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73634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Tesařské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8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Tesařské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36-64-E/01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Tesařské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36-64-E/01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Tesařské práce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Zástupný symbol pro obrázek 4"/>
          <p:cNvGraphicFramePr>
            <a:graphicFrameLocks/>
          </p:cNvGraphicFramePr>
          <p:nvPr/>
        </p:nvGraphicFramePr>
        <p:xfrm>
          <a:off x="467544" y="1772816"/>
          <a:ext cx="7992887" cy="1072254"/>
        </p:xfrm>
        <a:graphic>
          <a:graphicData uri="http://schemas.openxmlformats.org/drawingml/2006/table">
            <a:tbl>
              <a:tblPr/>
              <a:tblGrid>
                <a:gridCol w="1956683"/>
                <a:gridCol w="744735"/>
                <a:gridCol w="1314203"/>
                <a:gridCol w="827991"/>
                <a:gridCol w="1421084"/>
                <a:gridCol w="792088"/>
                <a:gridCol w="936103"/>
              </a:tblGrid>
              <a:tr h="536127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Profesní kvalifikace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kód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Úplná profesní kvalifikace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kód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Závěrečná zkouška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kód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000" dirty="0">
                          <a:latin typeface="Arial"/>
                          <a:ea typeface="Times New Roman"/>
                          <a:cs typeface="Times New Roman"/>
                        </a:rPr>
                        <a:t>Název oboru na OU</a:t>
                      </a:r>
                    </a:p>
                  </a:txBody>
                  <a:tcPr marL="57967" marR="579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36127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Times New Roman"/>
                        </a:rPr>
                        <a:t>Manipulační práce se zbožím ve skladu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053" marR="560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Times New Roman"/>
                        </a:rPr>
                        <a:t>66-007-E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053" marR="560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Arial"/>
                        </a:rPr>
                        <a:t>Je integrovaná do ÚPK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053" marR="560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Times New Roman"/>
                        </a:rPr>
                        <a:t>66-53-H/01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053" marR="560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800" dirty="0">
                          <a:latin typeface="Arial"/>
                          <a:ea typeface="Times New Roman"/>
                          <a:cs typeface="Times New Roman"/>
                        </a:rPr>
                        <a:t>Operátor skladování</a:t>
                      </a: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053" marR="560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053" marR="560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6053" marR="560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Děkujeme za pozornost</a:t>
            </a:r>
            <a:endParaRPr lang="cs-CZ" dirty="0"/>
          </a:p>
        </p:txBody>
      </p:sp>
      <p:sp>
        <p:nvSpPr>
          <p:cNvPr id="26627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81000" y="5532438"/>
            <a:ext cx="5867400" cy="768350"/>
          </a:xfrm>
        </p:spPr>
        <p:txBody>
          <a:bodyPr/>
          <a:lstStyle/>
          <a:p>
            <a:r>
              <a:rPr lang="cs-CZ" smtClean="0"/>
              <a:t>PaedDr. Libor Mojžíš</a:t>
            </a:r>
          </a:p>
          <a:p>
            <a:r>
              <a:rPr lang="cs-CZ" smtClean="0"/>
              <a:t>Mgr. Ilona Hasenöhrlová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esta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1410</TotalTime>
  <Words>552</Words>
  <Application>Microsoft Office PowerPoint</Application>
  <PresentationFormat>Předvádění na obrazovce (4:3)</PresentationFormat>
  <Paragraphs>200</Paragraphs>
  <Slides>17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Cesta</vt:lpstr>
      <vt:lpstr>Vývoj a vize   centra celoživotního vzdělávání   na Odborném učilišti v hradci  králové </vt:lpstr>
      <vt:lpstr>Kdo jsme </vt:lpstr>
      <vt:lpstr>Kdo jsme</vt:lpstr>
      <vt:lpstr>Interiér školy a dílen</vt:lpstr>
      <vt:lpstr>Zapojení školy do projektu UNIV 2 KRAJE </vt:lpstr>
      <vt:lpstr>Tvorba vzdělávacích programů</vt:lpstr>
      <vt:lpstr>Pilotní ověření</vt:lpstr>
      <vt:lpstr>Zkoušky ověřující profesní kvalifikaci</vt:lpstr>
      <vt:lpstr>Zkoušky ověřující profesní kvalifikaci</vt:lpstr>
      <vt:lpstr>První závěrečné zkoušky absolventů  </vt:lpstr>
      <vt:lpstr>Aplikace znalostí z projektu UNIV 2 Kraje</vt:lpstr>
      <vt:lpstr>zkušeností z projektu UNIV 2 Kraje  jsme zhodnotili ve školním projeku</vt:lpstr>
      <vt:lpstr>Přenos znalostí z projektu UNIV 2 Kraje ostatním zaměstnancům školy</vt:lpstr>
      <vt:lpstr>Vize a úskalí</vt:lpstr>
      <vt:lpstr>Profesní kvalifikace na OU a JZZ </vt:lpstr>
      <vt:lpstr>Neschválené kvalifikace – NSK  </vt:lpstr>
      <vt:lpstr>Děkujeme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Ilona Hasenohrlová</dc:creator>
  <cp:lastModifiedBy>Ilona Hasenohrlová</cp:lastModifiedBy>
  <cp:revision>79</cp:revision>
  <dcterms:created xsi:type="dcterms:W3CDTF">2012-10-07T06:51:30Z</dcterms:created>
  <dcterms:modified xsi:type="dcterms:W3CDTF">2012-10-19T06:03:46Z</dcterms:modified>
</cp:coreProperties>
</file>