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2" r:id="rId3"/>
    <p:sldId id="275" r:id="rId4"/>
    <p:sldId id="276" r:id="rId5"/>
    <p:sldId id="277" r:id="rId6"/>
    <p:sldId id="281" r:id="rId7"/>
    <p:sldId id="285" r:id="rId8"/>
    <p:sldId id="304" r:id="rId9"/>
    <p:sldId id="305" r:id="rId10"/>
    <p:sldId id="306" r:id="rId11"/>
    <p:sldId id="309" r:id="rId12"/>
    <p:sldId id="308" r:id="rId13"/>
    <p:sldId id="307" r:id="rId14"/>
    <p:sldId id="31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8F642-71A3-4FE0-A12A-D5D25F0005C3}" type="datetimeFigureOut">
              <a:rPr lang="cs-CZ" smtClean="0"/>
              <a:pPr/>
              <a:t>6.12.2010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29DC-3AB7-4FA2-B59A-EE6E838B048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www.cech-cal.eu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Nová závěrečná zkouška – kvalita pro učňovské školství</a:t>
            </a:r>
            <a:endParaRPr lang="cs-CZ" dirty="0"/>
          </a:p>
        </p:txBody>
      </p:sp>
      <p:pic>
        <p:nvPicPr>
          <p:cNvPr id="6" name="Zástupný symbol pro obsah 5" descr="_MG_7829L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Č</a:t>
            </a:r>
            <a:r>
              <a:rPr lang="cs-CZ" dirty="0" smtClean="0"/>
              <a:t>alouník musí umět zhotovit i  opravit   novodobé i historizující čalounění</a:t>
            </a:r>
            <a:endParaRPr lang="cs-CZ" dirty="0"/>
          </a:p>
        </p:txBody>
      </p:sp>
      <p:pic>
        <p:nvPicPr>
          <p:cNvPr id="4" name="Zástupný symbol pro obsah 3" descr="1923 m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3672409" cy="2448272"/>
          </a:xfrm>
        </p:spPr>
      </p:pic>
      <p:pic>
        <p:nvPicPr>
          <p:cNvPr id="5" name="Obrázek 4" descr="131-3150_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251853" cy="2438890"/>
          </a:xfrm>
          <a:prstGeom prst="rect">
            <a:avLst/>
          </a:prstGeom>
        </p:spPr>
      </p:pic>
      <p:pic>
        <p:nvPicPr>
          <p:cNvPr id="6" name="Obrázek 5" descr="DSCN00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221088"/>
            <a:ext cx="2592288" cy="1944216"/>
          </a:xfrm>
          <a:prstGeom prst="rect">
            <a:avLst/>
          </a:prstGeom>
        </p:spPr>
      </p:pic>
      <p:pic>
        <p:nvPicPr>
          <p:cNvPr id="7" name="Obrázek 6" descr="SDC100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221088"/>
            <a:ext cx="2592288" cy="1944216"/>
          </a:xfrm>
          <a:prstGeom prst="rect">
            <a:avLst/>
          </a:prstGeom>
        </p:spPr>
      </p:pic>
      <p:pic>
        <p:nvPicPr>
          <p:cNvPr id="8" name="Obrázek 7" descr="SDC1003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221088"/>
            <a:ext cx="2592288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Truhlář musí zhotovit kvalitně kostru křesla, pohovky, židle</a:t>
            </a:r>
            <a:endParaRPr lang="cs-CZ" dirty="0"/>
          </a:p>
        </p:txBody>
      </p:sp>
      <p:pic>
        <p:nvPicPr>
          <p:cNvPr id="6" name="Zástupný symbol pro obsah 5" descr="SDC107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Čalouník musí umět používat nové stroje a zařízení</a:t>
            </a:r>
            <a:endParaRPr lang="cs-CZ" dirty="0"/>
          </a:p>
        </p:txBody>
      </p:sp>
      <p:pic>
        <p:nvPicPr>
          <p:cNvPr id="4" name="Zástupný symbol pro obsah 3" descr="SDC107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556792"/>
            <a:ext cx="2880320" cy="2160240"/>
          </a:xfrm>
        </p:spPr>
      </p:pic>
      <p:pic>
        <p:nvPicPr>
          <p:cNvPr id="5" name="Obrázek 4" descr="SDC106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556792"/>
            <a:ext cx="2880320" cy="2160240"/>
          </a:xfrm>
          <a:prstGeom prst="rect">
            <a:avLst/>
          </a:prstGeom>
        </p:spPr>
      </p:pic>
      <p:pic>
        <p:nvPicPr>
          <p:cNvPr id="6" name="Obrázek 5" descr="SDC107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5" y="1556792"/>
            <a:ext cx="2880320" cy="2160240"/>
          </a:xfrm>
          <a:prstGeom prst="rect">
            <a:avLst/>
          </a:prstGeom>
        </p:spPr>
      </p:pic>
      <p:pic>
        <p:nvPicPr>
          <p:cNvPr id="7" name="Obrázek 6" descr="SDC107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861048"/>
            <a:ext cx="3096344" cy="2322258"/>
          </a:xfrm>
          <a:prstGeom prst="rect">
            <a:avLst/>
          </a:prstGeom>
        </p:spPr>
      </p:pic>
      <p:pic>
        <p:nvPicPr>
          <p:cNvPr id="8" name="Obrázek 7" descr="SDC1069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1640" y="3861048"/>
            <a:ext cx="3059832" cy="229487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Jednotná závěrečná zkouška prověří, že všechna OU umějí dobře truhláře a čalouníky pro náročnou praxi připravit. Pro výrobce nábytku jsou kvalitní truhláři a čalouníci nezbytní pro výrobu kvalitního nábytku všeho druhu. A zákazníci si již začínají uvědomovat rozdíl mezi kvalitním a nekvalitním nábytkem a žádají kvalitu.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cs-CZ" dirty="0" err="1" smtClean="0"/>
              <a:t>Ing.Helena</a:t>
            </a:r>
            <a:r>
              <a:rPr lang="cs-CZ" dirty="0" smtClean="0"/>
              <a:t> Prokopová, cechmistr a tajemník Cechu čalouníků a dekoratérů, soudní znalec, člen České ergonomické společnosti</a:t>
            </a:r>
          </a:p>
          <a:p>
            <a:pPr algn="ctr"/>
            <a:r>
              <a:rPr lang="cs-CZ" dirty="0" smtClean="0">
                <a:hlinkClick r:id="rId2"/>
              </a:rPr>
              <a:t>www.cech-</a:t>
            </a:r>
            <a:r>
              <a:rPr lang="cs-CZ" dirty="0" err="1" smtClean="0">
                <a:hlinkClick r:id="rId2"/>
              </a:rPr>
              <a:t>cal.eu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8" name="Zástupný symbol pro obrázek 7" descr="SDC1244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cs-CZ" sz="3600" dirty="0" smtClean="0"/>
              <a:t>Nábytek v soukromé i veřejné sféře má přímý vliv na </a:t>
            </a:r>
            <a:r>
              <a:rPr lang="cs-CZ" sz="3600" dirty="0" smtClean="0"/>
              <a:t> </a:t>
            </a:r>
            <a:r>
              <a:rPr lang="cs-CZ" sz="3600" dirty="0" smtClean="0"/>
              <a:t>každého člověka. </a:t>
            </a:r>
            <a:r>
              <a:rPr lang="cs-CZ" sz="3600" dirty="0" smtClean="0"/>
              <a:t> </a:t>
            </a:r>
            <a:r>
              <a:rPr lang="cs-CZ" sz="3600" dirty="0" smtClean="0"/>
              <a:t>Ergonomicky d</a:t>
            </a:r>
            <a:r>
              <a:rPr lang="cs-CZ" sz="3600" dirty="0" smtClean="0"/>
              <a:t>obře navržený, krásný </a:t>
            </a:r>
            <a:r>
              <a:rPr lang="cs-CZ" sz="3600" dirty="0" smtClean="0"/>
              <a:t>a kvalitně zhotovený  nábytek zlepšuje lidem život. A </a:t>
            </a:r>
            <a:r>
              <a:rPr lang="cs-CZ" sz="3600" dirty="0" smtClean="0"/>
              <a:t>je nutné si uvědomit, že </a:t>
            </a:r>
            <a:r>
              <a:rPr lang="cs-CZ" sz="3600" dirty="0" smtClean="0"/>
              <a:t>sedací a lehací  čalouněný nábytek </a:t>
            </a:r>
            <a:r>
              <a:rPr lang="cs-CZ" sz="3600" dirty="0" smtClean="0"/>
              <a:t>ovlivňuje</a:t>
            </a:r>
            <a:r>
              <a:rPr lang="cs-CZ" sz="3600" dirty="0" smtClean="0"/>
              <a:t> </a:t>
            </a:r>
            <a:r>
              <a:rPr lang="cs-CZ" sz="3600" dirty="0" smtClean="0"/>
              <a:t>zdraví uživatelů.  Proto musí mít nejen designéři, kteří nábytek navrhují, ale také ti, kteří nábytek </a:t>
            </a:r>
            <a:r>
              <a:rPr lang="cs-CZ" sz="3600" dirty="0" smtClean="0"/>
              <a:t>vyrábějí, </a:t>
            </a:r>
            <a:r>
              <a:rPr lang="cs-CZ" sz="3600" dirty="0" smtClean="0"/>
              <a:t>špičkové znalosti, kompetence. </a:t>
            </a:r>
            <a:endParaRPr lang="cs-CZ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cs-CZ" dirty="0" smtClean="0"/>
              <a:t>Současný čalouněný nábytek klade vysoké nároky na zhotovitele</a:t>
            </a:r>
            <a:endParaRPr lang="cs-CZ" dirty="0"/>
          </a:p>
        </p:txBody>
      </p:sp>
      <p:pic>
        <p:nvPicPr>
          <p:cNvPr id="9" name="Zástupný symbol pro obsah 8" descr="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628800"/>
            <a:ext cx="3456384" cy="2431186"/>
          </a:xfrm>
        </p:spPr>
      </p:pic>
      <p:pic>
        <p:nvPicPr>
          <p:cNvPr id="10" name="Obrázek 9" descr="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1351" y="1700808"/>
            <a:ext cx="3275930" cy="2304256"/>
          </a:xfrm>
          <a:prstGeom prst="rect">
            <a:avLst/>
          </a:prstGeom>
        </p:spPr>
      </p:pic>
      <p:pic>
        <p:nvPicPr>
          <p:cNvPr id="14" name="Obrázek 13" descr="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170438"/>
            <a:ext cx="3472000" cy="2442170"/>
          </a:xfrm>
          <a:prstGeom prst="rect">
            <a:avLst/>
          </a:prstGeom>
        </p:spPr>
      </p:pic>
      <p:pic>
        <p:nvPicPr>
          <p:cNvPr id="15" name="Obrázek 14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29668" y="4221088"/>
            <a:ext cx="3275930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cs-CZ" sz="3600" dirty="0" smtClean="0"/>
              <a:t>Budoucí nábytkář – čalouník se musí  naučit dokonale zpracovat celek i detaily </a:t>
            </a:r>
            <a:endParaRPr lang="cs-CZ" sz="3600" dirty="0"/>
          </a:p>
        </p:txBody>
      </p:sp>
      <p:pic>
        <p:nvPicPr>
          <p:cNvPr id="10" name="Zástupný symbol pro obsah 9" descr="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700808"/>
            <a:ext cx="3600400" cy="2532485"/>
          </a:xfrm>
        </p:spPr>
      </p:pic>
      <p:pic>
        <p:nvPicPr>
          <p:cNvPr id="11" name="Obrázek 10" descr="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844824"/>
            <a:ext cx="3378303" cy="2376264"/>
          </a:xfrm>
          <a:prstGeom prst="rect">
            <a:avLst/>
          </a:prstGeom>
        </p:spPr>
      </p:pic>
      <p:pic>
        <p:nvPicPr>
          <p:cNvPr id="12" name="Obrázek 11" descr="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365104"/>
            <a:ext cx="3095024" cy="2177007"/>
          </a:xfrm>
          <a:prstGeom prst="rect">
            <a:avLst/>
          </a:prstGeom>
        </p:spPr>
      </p:pic>
      <p:pic>
        <p:nvPicPr>
          <p:cNvPr id="13" name="Obrázek 12" descr="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9486" y="4501188"/>
            <a:ext cx="2948858" cy="20741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cs-CZ" dirty="0" smtClean="0"/>
              <a:t>Požadavky zákazníků stále stoupají</a:t>
            </a:r>
            <a:endParaRPr lang="cs-CZ" dirty="0"/>
          </a:p>
        </p:txBody>
      </p:sp>
      <p:pic>
        <p:nvPicPr>
          <p:cNvPr id="13" name="Zástupný symbol pro obsah 12" descr="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844824"/>
            <a:ext cx="2427866" cy="1707736"/>
          </a:xfrm>
        </p:spPr>
      </p:pic>
      <p:pic>
        <p:nvPicPr>
          <p:cNvPr id="16" name="Obrázek 1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1556792"/>
            <a:ext cx="2661694" cy="1872208"/>
          </a:xfrm>
          <a:prstGeom prst="rect">
            <a:avLst/>
          </a:prstGeom>
        </p:spPr>
      </p:pic>
      <p:pic>
        <p:nvPicPr>
          <p:cNvPr id="17" name="Obrázek 16" descr="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0011" y="1772816"/>
            <a:ext cx="2354575" cy="1656184"/>
          </a:xfrm>
          <a:prstGeom prst="rect">
            <a:avLst/>
          </a:prstGeom>
        </p:spPr>
      </p:pic>
      <p:pic>
        <p:nvPicPr>
          <p:cNvPr id="18" name="Obrázek 17" descr="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1420" y="3861048"/>
            <a:ext cx="2559320" cy="1800200"/>
          </a:xfrm>
          <a:prstGeom prst="rect">
            <a:avLst/>
          </a:prstGeom>
        </p:spPr>
      </p:pic>
      <p:pic>
        <p:nvPicPr>
          <p:cNvPr id="19" name="Obrázek 18" descr="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3573016"/>
            <a:ext cx="1842710" cy="1296144"/>
          </a:xfrm>
          <a:prstGeom prst="rect">
            <a:avLst/>
          </a:prstGeom>
        </p:spPr>
      </p:pic>
      <p:pic>
        <p:nvPicPr>
          <p:cNvPr id="20" name="Obrázek 19" descr="0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61516" y="4725144"/>
            <a:ext cx="1945084" cy="1368152"/>
          </a:xfrm>
          <a:prstGeom prst="rect">
            <a:avLst/>
          </a:prstGeom>
        </p:spPr>
      </p:pic>
      <p:pic>
        <p:nvPicPr>
          <p:cNvPr id="21" name="Obrázek 20" descr="0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33033" y="3501008"/>
            <a:ext cx="1740337" cy="1224136"/>
          </a:xfrm>
          <a:prstGeom prst="rect">
            <a:avLst/>
          </a:prstGeom>
        </p:spPr>
      </p:pic>
      <p:pic>
        <p:nvPicPr>
          <p:cNvPr id="22" name="Obrázek 21" descr="0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55776" y="4581128"/>
            <a:ext cx="1840560" cy="129463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cs-CZ" sz="3200" dirty="0" smtClean="0"/>
              <a:t>Vzniklo mnoho nových materiálů a zpracovatelských technologií – to vše a rovněž všechny klasické materiály a technologie musí vyučený čalouník dobře znát, aby se v praxi uplatnil</a:t>
            </a:r>
            <a:endParaRPr lang="cs-CZ" sz="3200" dirty="0"/>
          </a:p>
        </p:txBody>
      </p:sp>
      <p:pic>
        <p:nvPicPr>
          <p:cNvPr id="5" name="Zástupný symbol pro obsah 4" descr="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132856"/>
            <a:ext cx="2722215" cy="1914778"/>
          </a:xfrm>
        </p:spPr>
      </p:pic>
      <p:pic>
        <p:nvPicPr>
          <p:cNvPr id="6" name="Obrázek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060848"/>
            <a:ext cx="2748449" cy="1933231"/>
          </a:xfrm>
          <a:prstGeom prst="rect">
            <a:avLst/>
          </a:prstGeom>
        </p:spPr>
      </p:pic>
      <p:pic>
        <p:nvPicPr>
          <p:cNvPr id="7" name="Obrázek 6" descr="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1988840"/>
            <a:ext cx="2761915" cy="1942703"/>
          </a:xfrm>
          <a:prstGeom prst="rect">
            <a:avLst/>
          </a:prstGeom>
        </p:spPr>
      </p:pic>
      <p:pic>
        <p:nvPicPr>
          <p:cNvPr id="8" name="Obrázek 7" descr="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3933056"/>
            <a:ext cx="2776663" cy="1953077"/>
          </a:xfrm>
          <a:prstGeom prst="rect">
            <a:avLst/>
          </a:prstGeom>
        </p:spPr>
      </p:pic>
      <p:pic>
        <p:nvPicPr>
          <p:cNvPr id="9" name="Obrázek 8" descr="0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3933056"/>
            <a:ext cx="2774477" cy="1951539"/>
          </a:xfrm>
          <a:prstGeom prst="rect">
            <a:avLst/>
          </a:prstGeom>
        </p:spPr>
      </p:pic>
      <p:pic>
        <p:nvPicPr>
          <p:cNvPr id="10" name="Obrázek 9" descr="1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4077072"/>
            <a:ext cx="2454797" cy="17266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cs-CZ" dirty="0" smtClean="0"/>
              <a:t>Pohled do dílen – střihárna, šicí dílna, montáž, detail šití, detail švů</a:t>
            </a:r>
            <a:endParaRPr lang="cs-CZ" dirty="0"/>
          </a:p>
        </p:txBody>
      </p:sp>
      <p:pic>
        <p:nvPicPr>
          <p:cNvPr id="4" name="Zástupný symbol pro obsah 3" descr="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556792"/>
            <a:ext cx="2386222" cy="1678444"/>
          </a:xfrm>
          <a:blipFill>
            <a:blip r:embed="rId2" cstate="print"/>
            <a:tile tx="0" ty="0" sx="100000" sy="100000" flip="none" algn="tl"/>
          </a:blipFill>
        </p:spPr>
      </p:pic>
      <p:pic>
        <p:nvPicPr>
          <p:cNvPr id="5" name="Obrázek 4" descr="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556792"/>
            <a:ext cx="2354575" cy="1656184"/>
          </a:xfrm>
          <a:prstGeom prst="rect">
            <a:avLst/>
          </a:prstGeom>
        </p:spPr>
      </p:pic>
      <p:pic>
        <p:nvPicPr>
          <p:cNvPr id="6" name="Obrázek 5" descr="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556792"/>
            <a:ext cx="2403159" cy="1690357"/>
          </a:xfrm>
          <a:prstGeom prst="rect">
            <a:avLst/>
          </a:prstGeom>
        </p:spPr>
      </p:pic>
      <p:pic>
        <p:nvPicPr>
          <p:cNvPr id="7" name="Obrázek 6" descr="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3573016"/>
            <a:ext cx="2736304" cy="1924688"/>
          </a:xfrm>
          <a:prstGeom prst="rect">
            <a:avLst/>
          </a:prstGeom>
        </p:spPr>
      </p:pic>
      <p:pic>
        <p:nvPicPr>
          <p:cNvPr id="8" name="Obrázek 7" descr="0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32040" y="3573016"/>
            <a:ext cx="2764066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materiály, nové technologie</a:t>
            </a:r>
            <a:endParaRPr lang="cs-CZ" dirty="0"/>
          </a:p>
        </p:txBody>
      </p:sp>
      <p:pic>
        <p:nvPicPr>
          <p:cNvPr id="4" name="Zástupný symbol pro obsah 3" descr="SDC106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2771" y="1268760"/>
            <a:ext cx="3168351" cy="2376263"/>
          </a:xfrm>
        </p:spPr>
      </p:pic>
      <p:pic>
        <p:nvPicPr>
          <p:cNvPr id="5" name="Obrázek 4" descr="SDC106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268760"/>
            <a:ext cx="3131840" cy="2348880"/>
          </a:xfrm>
          <a:prstGeom prst="rect">
            <a:avLst/>
          </a:prstGeom>
        </p:spPr>
      </p:pic>
      <p:pic>
        <p:nvPicPr>
          <p:cNvPr id="6" name="Obrázek 5" descr="SDC106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7" y="3717032"/>
            <a:ext cx="3168352" cy="2376264"/>
          </a:xfrm>
          <a:prstGeom prst="rect">
            <a:avLst/>
          </a:prstGeom>
        </p:spPr>
      </p:pic>
      <p:pic>
        <p:nvPicPr>
          <p:cNvPr id="7" name="Obrázek 6" descr="SDC106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3717032"/>
            <a:ext cx="3168352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Současné čalounění - krása, pohodlí,  pružnost, dynamika, pohupování</a:t>
            </a:r>
            <a:endParaRPr lang="cs-CZ" dirty="0"/>
          </a:p>
        </p:txBody>
      </p:sp>
      <p:pic>
        <p:nvPicPr>
          <p:cNvPr id="4" name="Zástupný symbol pro obsah 3" descr="SDC106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628800"/>
            <a:ext cx="3116164" cy="2337123"/>
          </a:xfrm>
        </p:spPr>
      </p:pic>
      <p:pic>
        <p:nvPicPr>
          <p:cNvPr id="5" name="Obrázek 4" descr="SDC10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628800"/>
            <a:ext cx="3072341" cy="2304256"/>
          </a:xfrm>
          <a:prstGeom prst="rect">
            <a:avLst/>
          </a:prstGeom>
        </p:spPr>
      </p:pic>
      <p:pic>
        <p:nvPicPr>
          <p:cNvPr id="6" name="Obrázek 5" descr="SDC108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005063"/>
            <a:ext cx="3096343" cy="2322257"/>
          </a:xfrm>
          <a:prstGeom prst="rect">
            <a:avLst/>
          </a:prstGeom>
        </p:spPr>
      </p:pic>
      <p:pic>
        <p:nvPicPr>
          <p:cNvPr id="7" name="Obrázek 6" descr="DSC_0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4005064"/>
            <a:ext cx="3453284" cy="2296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258</Words>
  <Application>Microsoft Office PowerPoint</Application>
  <PresentationFormat>Předvádění na obrazovce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Nová závěrečná zkouška – kvalita pro učňovské školství</vt:lpstr>
      <vt:lpstr>Nábytek v soukromé i veřejné sféře má přímý vliv na  každého člověka.  Ergonomicky dobře navržený, krásný a kvalitně zhotovený  nábytek zlepšuje lidem život. A je nutné si uvědomit, že sedací a lehací  čalouněný nábytek ovlivňuje zdraví uživatelů.  Proto musí mít nejen designéři, kteří nábytek navrhují, ale také ti, kteří nábytek vyrábějí, špičkové znalosti, kompetence. </vt:lpstr>
      <vt:lpstr>Současný čalouněný nábytek klade vysoké nároky na zhotovitele</vt:lpstr>
      <vt:lpstr>Budoucí nábytkář – čalouník se musí  naučit dokonale zpracovat celek i detaily </vt:lpstr>
      <vt:lpstr>Požadavky zákazníků stále stoupají</vt:lpstr>
      <vt:lpstr>Vzniklo mnoho nových materiálů a zpracovatelských technologií – to vše a rovněž všechny klasické materiály a technologie musí vyučený čalouník dobře znát, aby se v praxi uplatnil</vt:lpstr>
      <vt:lpstr>Pohled do dílen – střihárna, šicí dílna, montáž, detail šití, detail švů</vt:lpstr>
      <vt:lpstr>Nové materiály, nové technologie</vt:lpstr>
      <vt:lpstr>Současné čalounění - krása, pohodlí,  pružnost, dynamika, pohupování</vt:lpstr>
      <vt:lpstr>Čalouník musí umět zhotovit i  opravit   novodobé i historizující čalounění</vt:lpstr>
      <vt:lpstr>Truhlář musí zhotovit kvalitně kostru křesla, pohovky, židle</vt:lpstr>
      <vt:lpstr>Čalouník musí umět používat nové stroje a zařízení</vt:lpstr>
      <vt:lpstr>Jednotná závěrečná zkouška prověří, že všechna OU umějí dobře truhláře a čalouníky pro náročnou praxi připravit. Pro výrobce nábytku jsou kvalitní truhláři a čalouníci nezbytní pro výrobu kvalitního nábytku všeho druhu. A zákazníci si již začínají uvědomovat rozdíl mezi kvalitním a nekvalitním nábytkem a žádají kvalitu.</vt:lpstr>
      <vt:lpstr>Děkuji za pozornost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Ing. Helena Prokopová</dc:creator>
  <cp:lastModifiedBy>Ing. Helena Prokopová</cp:lastModifiedBy>
  <cp:revision>176</cp:revision>
  <dcterms:created xsi:type="dcterms:W3CDTF">2010-04-11T14:34:19Z</dcterms:created>
  <dcterms:modified xsi:type="dcterms:W3CDTF">2010-12-06T18:19:21Z</dcterms:modified>
</cp:coreProperties>
</file>