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3"/>
  </p:handoutMasterIdLst>
  <p:sldIdLst>
    <p:sldId id="256" r:id="rId2"/>
    <p:sldId id="270" r:id="rId3"/>
    <p:sldId id="268" r:id="rId4"/>
    <p:sldId id="257" r:id="rId5"/>
    <p:sldId id="266" r:id="rId6"/>
    <p:sldId id="261" r:id="rId7"/>
    <p:sldId id="260" r:id="rId8"/>
    <p:sldId id="263" r:id="rId9"/>
    <p:sldId id="264" r:id="rId10"/>
    <p:sldId id="265" r:id="rId11"/>
    <p:sldId id="267" r:id="rId12"/>
  </p:sldIdLst>
  <p:sldSz cx="10693400" cy="756126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b="1" kern="1200">
        <a:solidFill>
          <a:srgbClr val="147692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3333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6" autoAdjust="0"/>
    <p:restoredTop sz="94660"/>
  </p:normalViewPr>
  <p:slideViewPr>
    <p:cSldViewPr>
      <p:cViewPr varScale="1">
        <p:scale>
          <a:sx n="99" d="100"/>
          <a:sy n="99" d="100"/>
        </p:scale>
        <p:origin x="-300" y="-90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E8CFC28C-8046-4F2E-8B71-969F7684D501}" type="datetimeFigureOut">
              <a:rPr lang="cs-CZ"/>
              <a:pPr>
                <a:defRPr/>
              </a:pPr>
              <a:t>6.12.2010</a:t>
            </a:fld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AC17D3D0-9BAE-4679-A10C-145F7682329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4088" y="252413"/>
            <a:ext cx="6910387" cy="431800"/>
          </a:xfrm>
        </p:spPr>
        <p:txBody>
          <a:bodyPr lIns="99516" tIns="49761" rIns="99516" bIns="49761"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87475" y="1908175"/>
            <a:ext cx="8999538" cy="5113338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AA6BE-4125-4341-98A8-85D2B85EF6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94AED-6EA4-4D4B-A2B4-0D5F41B716D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137525" y="252413"/>
            <a:ext cx="2249488" cy="6502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387475" y="252413"/>
            <a:ext cx="6597650" cy="6502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696FD-847F-457A-8E9A-A6F862B570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49A2A-EDB5-434A-AC6F-2666AF71E5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78F6-4513-457B-8FDC-47CC29171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87475" y="971550"/>
            <a:ext cx="4422775" cy="578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62650" y="971550"/>
            <a:ext cx="4424363" cy="578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C2EF-DB2B-45D6-8ACC-9E71D460D9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82B-C228-48EC-B1A8-F1129093579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A5119-1BCD-4A3B-AC78-596740993D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A5EB9-D6A9-46F4-96B6-24DDC740FF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25F4C-3A43-4558-B91E-6F18A5AA2F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B601D-16C4-490B-932C-CEC0C3BEC9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2863" y="7237413"/>
            <a:ext cx="2495550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16" tIns="49761" rIns="99516" bIns="4976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800" b="0">
                <a:solidFill>
                  <a:schemeClr val="bg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fld id="{3E3CC81E-577C-4241-9530-3A8DCEDEC5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7475" y="971550"/>
            <a:ext cx="8999538" cy="578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330575" y="252413"/>
            <a:ext cx="7056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defTabSz="99536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r" defTabSz="99536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r" defTabSz="99536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r" defTabSz="99536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r" defTabSz="995363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r" defTabSz="995363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455613" indent="-455613" algn="l" defTabSz="995363" rtl="0" eaLnBrk="0" fontAlgn="base" hangingPunct="0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55675" indent="-457200" algn="l" defTabSz="995363" rtl="0" eaLnBrk="0" fontAlgn="base" hangingPunct="0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452563" indent="-457200" algn="l" defTabSz="995363" rtl="0" eaLnBrk="0" fontAlgn="base" hangingPunct="0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951038" indent="-457200" algn="l" defTabSz="995363" rtl="0" eaLnBrk="0" fontAlgn="base" hangingPunct="0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447925" indent="-457200" algn="l" defTabSz="995363" rtl="0" eaLnBrk="0" fontAlgn="base" hangingPunct="0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9051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33623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8195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4276725" indent="-457200" algn="l" defTabSz="995363" rtl="0" eaLnBrk="1" fontAlgn="base" hangingPunct="1">
        <a:spcBef>
          <a:spcPct val="20000"/>
        </a:spcBef>
        <a:spcAft>
          <a:spcPct val="0"/>
        </a:spcAft>
        <a:buClr>
          <a:srgbClr val="0081C6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ov.cz/nzz/publikace-nzz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ov.cz/nzz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3200" b="1" smtClean="0">
              <a:solidFill>
                <a:srgbClr val="1476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3200" b="1" smtClean="0">
              <a:solidFill>
                <a:srgbClr val="1476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40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Reforma závěrečné zkoušky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3200" b="1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320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200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200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200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Dana Kočková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800" b="1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Konference NZZ, 8. 12. 2010</a:t>
            </a:r>
            <a:r>
              <a:rPr lang="cs-CZ" sz="2000" smtClean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000" smtClean="0"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cs-CZ" sz="200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Poslední etapa reformy závěrečné zkoušky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NZZ 2</a:t>
            </a:r>
            <a:r>
              <a:rPr lang="cs-CZ" sz="3600" b="1" smtClean="0">
                <a:solidFill>
                  <a:schemeClr val="hlink"/>
                </a:solidFill>
              </a:rPr>
              <a:t> 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cs-CZ" b="1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1.4. 2012 – 30. 6. 2015 (39 měsíců)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cs-CZ" b="1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Cíl etapy</a:t>
            </a:r>
            <a:r>
              <a:rPr lang="cs-CZ" b="1" smtClean="0">
                <a:solidFill>
                  <a:schemeClr val="hlink"/>
                </a:solidFill>
              </a:rPr>
              <a:t>	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cs-CZ" b="1" smtClean="0">
              <a:solidFill>
                <a:schemeClr val="hlink"/>
              </a:solidFill>
            </a:endParaRP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Vytvoření legislativních, systémových a provozních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podmínek pro plošnou realizaci nové závěrečné zkoušky od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šk. r. 2015/16;  příprava a realizace jednotných zadání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závěrečné zkoušky v oborech středního vzdělání s výučním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cs-CZ" b="1" smtClean="0"/>
              <a:t>listem ve vazbě na průběh kurikulární reformy.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cs-CZ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  <a:p>
            <a:pPr>
              <a:buFont typeface="Wingdings" pitchFamily="2" charset="2"/>
              <a:buNone/>
            </a:pPr>
            <a:endParaRPr lang="cs-CZ" sz="3600" b="1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		Děkuji za pozornost.</a:t>
            </a:r>
          </a:p>
          <a:p>
            <a:pPr>
              <a:buFont typeface="Wingdings" pitchFamily="2" charset="2"/>
              <a:buNone/>
            </a:pPr>
            <a:endParaRPr lang="cs-CZ" sz="3600" b="1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endParaRPr lang="cs-CZ" sz="3600" b="1" smtClean="0">
              <a:solidFill>
                <a:srgbClr val="0066CC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		Dana Kočková, NÚOV</a:t>
            </a:r>
          </a:p>
          <a:p>
            <a:pPr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		dana.kockova@nuov.cz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 smtClean="0"/>
              <a:t>Tvorba a realizace JZZZ 2009/10</a:t>
            </a:r>
          </a:p>
        </p:txBody>
      </p:sp>
      <p:pic>
        <p:nvPicPr>
          <p:cNvPr id="27652" name="Picture 4" descr="Vítejte v systému Kvalita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1044575"/>
            <a:ext cx="8953500" cy="6516688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smtClean="0"/>
              <a:t>Tvorba a realizace JZZZ 2009/10</a:t>
            </a:r>
          </a:p>
        </p:txBody>
      </p:sp>
      <p:pic>
        <p:nvPicPr>
          <p:cNvPr id="16386" name="Picture 8" descr="NUOV - Nová závěrečná zkouška_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4738" y="1520825"/>
            <a:ext cx="7085012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Tvorba a realizace JZZZ 2009/10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7475" y="971550"/>
            <a:ext cx="8999538" cy="64087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b="1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Počet jednotných zadání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	</a:t>
            </a:r>
            <a:r>
              <a:rPr lang="cs-CZ" b="1" smtClean="0">
                <a:solidFill>
                  <a:srgbClr val="0066CC"/>
                </a:solidFill>
              </a:rPr>
              <a:t>98 </a:t>
            </a:r>
            <a:r>
              <a:rPr lang="cs-CZ" b="1" smtClean="0"/>
              <a:t>pro </a:t>
            </a:r>
            <a:r>
              <a:rPr lang="cs-CZ" b="1" smtClean="0">
                <a:solidFill>
                  <a:srgbClr val="0066CC"/>
                </a:solidFill>
              </a:rPr>
              <a:t>116 </a:t>
            </a:r>
            <a:r>
              <a:rPr lang="cs-CZ" b="1" smtClean="0"/>
              <a:t>oborů vzdělání</a:t>
            </a:r>
          </a:p>
          <a:p>
            <a:pPr eaLnBrk="1" hangingPunct="1">
              <a:buFont typeface="Wingdings" pitchFamily="2" charset="2"/>
              <a:buNone/>
            </a:pPr>
            <a:endParaRPr lang="cs-CZ" sz="1100" smtClean="0"/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					Editoři JZZZ: </a:t>
            </a:r>
            <a:r>
              <a:rPr lang="cs-CZ" b="1" smtClean="0">
                <a:solidFill>
                  <a:srgbClr val="0066CC"/>
                </a:solidFill>
              </a:rPr>
              <a:t>50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					Autoři JZZZ (učitelé): </a:t>
            </a:r>
            <a:r>
              <a:rPr lang="cs-CZ" b="1" smtClean="0">
                <a:solidFill>
                  <a:srgbClr val="0066CC"/>
                </a:solidFill>
              </a:rPr>
              <a:t>cca 400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					Odborníci z praxe: </a:t>
            </a:r>
            <a:r>
              <a:rPr lang="cs-CZ" b="1" smtClean="0">
                <a:solidFill>
                  <a:srgbClr val="0066CC"/>
                </a:solidFill>
              </a:rPr>
              <a:t>74</a:t>
            </a:r>
          </a:p>
          <a:p>
            <a:pPr eaLnBrk="1" hangingPunct="1">
              <a:buFont typeface="Wingdings" pitchFamily="2" charset="2"/>
              <a:buNone/>
            </a:pPr>
            <a:endParaRPr lang="cs-CZ" b="1" smtClean="0">
              <a:solidFill>
                <a:srgbClr val="0066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Školy zaregistrované v IS NZZ 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	</a:t>
            </a:r>
            <a:r>
              <a:rPr lang="cs-CZ" b="1" smtClean="0">
                <a:solidFill>
                  <a:srgbClr val="0066CC"/>
                </a:solidFill>
              </a:rPr>
              <a:t>427 (99,6 %)</a:t>
            </a:r>
          </a:p>
          <a:p>
            <a:pPr eaLnBrk="1" hangingPunct="1">
              <a:buFont typeface="Wingdings" pitchFamily="2" charset="2"/>
              <a:buNone/>
            </a:pPr>
            <a:endParaRPr lang="cs-CZ" b="1" smtClean="0">
              <a:solidFill>
                <a:srgbClr val="0066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Využití JZZZ 	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>
                <a:solidFill>
                  <a:srgbClr val="0000FF"/>
                </a:solidFill>
              </a:rPr>
              <a:t>	</a:t>
            </a:r>
            <a:r>
              <a:rPr lang="cs-CZ" b="1" smtClean="0">
                <a:solidFill>
                  <a:srgbClr val="0066CC"/>
                </a:solidFill>
              </a:rPr>
              <a:t>80 % škol alespoň 1 JZZZ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b="1" smtClean="0">
                <a:solidFill>
                  <a:srgbClr val="0066CC"/>
                </a:solidFill>
              </a:rPr>
              <a:t>	21 202 žáků (68,3 %)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b="1" smtClean="0"/>
              <a:t>		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Tvorba a realizace JZZZ 2009/10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Informace o vyhodnocení šk. r. 2009/10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>
              <a:solidFill>
                <a:srgbClr val="0066CC"/>
              </a:solidFill>
            </a:endParaRPr>
          </a:p>
          <a:p>
            <a:pPr eaLnBrk="1" hangingPunct="1"/>
            <a:r>
              <a:rPr lang="cs-CZ" smtClean="0"/>
              <a:t>Vyhodnocení názorů odborníků z praxe k JZZZ 2009/10</a:t>
            </a:r>
          </a:p>
          <a:p>
            <a:pPr eaLnBrk="1" hangingPunct="1"/>
            <a:r>
              <a:rPr lang="cs-CZ" smtClean="0"/>
              <a:t>Monitorování průběhu závěrečné zkoušky podle jednotného zadání ve šk. r. 2009/2010</a:t>
            </a:r>
          </a:p>
          <a:p>
            <a:pPr eaLnBrk="1" hangingPunct="1"/>
            <a:r>
              <a:rPr lang="cs-CZ" smtClean="0"/>
              <a:t>Vyhodnocení dotazníkového šetření ve školách k JZZZ 2009/10</a:t>
            </a:r>
          </a:p>
          <a:p>
            <a:pPr eaLnBrk="1" hangingPunct="1"/>
            <a:endParaRPr lang="cs-CZ" smtClean="0"/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>
                <a:hlinkClick r:id="rId2"/>
              </a:rPr>
              <a:t>http://www.nuov.cz/nzz/publikace-nzz</a:t>
            </a:r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Příprava JZZZ 2010/11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7475" y="971550"/>
            <a:ext cx="8999538" cy="62658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cs-CZ" sz="3200" b="1" smtClean="0">
              <a:solidFill>
                <a:srgbClr val="0066CC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cs-CZ" sz="3200" b="1" smtClean="0">
                <a:solidFill>
                  <a:srgbClr val="0066CC"/>
                </a:solidFill>
              </a:rPr>
              <a:t>Počet jednotných zadání</a:t>
            </a:r>
          </a:p>
          <a:p>
            <a:pPr eaLnBrk="1" hangingPunct="1"/>
            <a:r>
              <a:rPr lang="cs-CZ" smtClean="0"/>
              <a:t>110 jednotných zadání, které se využijí ve 128 oborech vzdělání kategorie H a ve 24 oborech kategorie E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  <a:p>
            <a:pPr eaLnBrk="1" hangingPunct="1">
              <a:buFont typeface="Wingdings" pitchFamily="2" charset="2"/>
              <a:buNone/>
            </a:pPr>
            <a:r>
              <a:rPr lang="cs-CZ" sz="3200" b="1" smtClean="0">
                <a:solidFill>
                  <a:srgbClr val="0066CC"/>
                </a:solidFill>
              </a:rPr>
              <a:t>Autorské týmy</a:t>
            </a:r>
          </a:p>
          <a:p>
            <a:pPr eaLnBrk="1" hangingPunct="1"/>
            <a:r>
              <a:rPr lang="cs-CZ" smtClean="0"/>
              <a:t>V čele je 62 editorů, tj. 35 ředitelů a učitelů odborných škol a 27 pracovníků NÚOV</a:t>
            </a:r>
          </a:p>
          <a:p>
            <a:pPr eaLnBrk="1" hangingPunct="1"/>
            <a:r>
              <a:rPr lang="cs-CZ" smtClean="0"/>
              <a:t>Do každého autorského týmu nominovala Hospodářská komora ČR odborníka z praxe, který je zástupcem zaměstnavatelské sféry v daném oboru</a:t>
            </a:r>
          </a:p>
          <a:p>
            <a:pPr eaLnBrk="1" hangingPunct="1"/>
            <a:r>
              <a:rPr lang="cs-CZ" smtClean="0"/>
              <a:t>Celkem pracuje v autorských týmech 500 lidí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Příprava JZZZ 2010/11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Informace o přípravě šk. r. 2010/11</a:t>
            </a:r>
          </a:p>
          <a:p>
            <a:pPr eaLnBrk="1" hangingPunct="1">
              <a:buFont typeface="Wingdings" pitchFamily="2" charset="2"/>
              <a:buNone/>
            </a:pPr>
            <a:endParaRPr lang="cs-CZ" smtClean="0">
              <a:solidFill>
                <a:srgbClr val="0066CC"/>
              </a:solidFill>
            </a:endParaRPr>
          </a:p>
          <a:p>
            <a:pPr eaLnBrk="1" hangingPunct="1"/>
            <a:r>
              <a:rPr lang="pt-BR" smtClean="0"/>
              <a:t>Přehled JZZZ a editorů 2010/11, kat. H a kat. E</a:t>
            </a:r>
            <a:endParaRPr lang="cs-CZ" smtClean="0"/>
          </a:p>
          <a:p>
            <a:pPr eaLnBrk="1" hangingPunct="1"/>
            <a:r>
              <a:rPr lang="it-IT" smtClean="0"/>
              <a:t>Metodiky pro tvorbu JZZZ 2010/11</a:t>
            </a:r>
            <a:endParaRPr lang="cs-CZ" smtClean="0"/>
          </a:p>
          <a:p>
            <a:pPr eaLnBrk="1" hangingPunct="1"/>
            <a:r>
              <a:rPr lang="cs-CZ" smtClean="0"/>
              <a:t>Vzdělávací materiály pro tvůrce jednotných zadání 2010/11</a:t>
            </a:r>
          </a:p>
          <a:p>
            <a:pPr eaLnBrk="1" hangingPunct="1"/>
            <a:r>
              <a:rPr lang="cs-CZ" smtClean="0"/>
              <a:t>Harmonogram tvorby JZZZ 2010/11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>
                <a:hlinkClick r:id="rId2"/>
              </a:rPr>
              <a:t>http://www.nuov.cz/nzz</a:t>
            </a:r>
            <a:endParaRPr lang="cs-CZ" smtClean="0"/>
          </a:p>
          <a:p>
            <a:pPr eaLnBrk="1" hangingPunct="1"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Realizace JZZZ 2010/11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7475" y="971550"/>
            <a:ext cx="8999538" cy="684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z="2800" b="1" smtClean="0">
                <a:solidFill>
                  <a:srgbClr val="0066CC"/>
                </a:solidFill>
              </a:rPr>
              <a:t>Soubor pedagogicko-organizačních informací,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z="2800" b="1" smtClean="0">
                <a:solidFill>
                  <a:srgbClr val="0066CC"/>
                </a:solidFill>
              </a:rPr>
              <a:t>čj. 920/2010-1, UN č. 27 z 24. 8. 2010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sz="2000" b="1" smtClean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mtClean="0"/>
              <a:t>Pro závěrečné zkoušky ve školním roce 2010/11 bude NÚOV  v rámci IPn NZZ připravovat jednotná zadání pro všechny obory kategorie H (s výjimkou oborů 34-56-H/001 Fotograf a 69-53-H/003 Provoz služeb) a jednotná zadání pro některé obory vzdělání kategorie E.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mtClean="0"/>
              <a:t>V březnu 2011 budou jednotná zadání zpřístupněna všem školám prostřednictvím webového portálu informačního systému NZZ. Každá škola získá přístup k jednotným zadáním pro obory vzdělání, které má zapsány v rejstříku škol. O využití jednotných zadání u závěrečné zkoušky rozhodne ředitel školy.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mtClean="0"/>
              <a:t>V průběhu března a dubna 2011 bude NÚOV organizovat k jednotlivým jednotným zadáním metodické semináře pro vyučující, kteří budou závěrečnou zkoušku ve škole připravovat.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Průběh reformy závěrečné zkoušky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sz="3600" b="1" smtClean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z="3600" b="1" smtClean="0">
                <a:solidFill>
                  <a:srgbClr val="0066CC"/>
                </a:solidFill>
              </a:rPr>
              <a:t>Etapy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Společný projekt MŠMT a NÚOV (2004)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Kvalita I (2005 – 2008)</a:t>
            </a:r>
          </a:p>
          <a:p>
            <a:pPr eaLnBrk="1" hangingPunct="1">
              <a:lnSpc>
                <a:spcPct val="90000"/>
              </a:lnSpc>
            </a:pPr>
            <a:r>
              <a:rPr lang="cs-CZ" smtClean="0"/>
              <a:t>NZZ (2009 – březen 2012)</a:t>
            </a:r>
          </a:p>
          <a:p>
            <a:pPr eaLnBrk="1" hangingPunct="1">
              <a:lnSpc>
                <a:spcPct val="90000"/>
              </a:lnSpc>
            </a:pPr>
            <a:r>
              <a:rPr lang="cs-CZ" sz="2800" b="1" smtClean="0">
                <a:solidFill>
                  <a:srgbClr val="0066CC"/>
                </a:solidFill>
              </a:rPr>
              <a:t>NZZ 2 (duben 2012 – červen 2015)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sz="2800" b="1" smtClean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sz="2800" b="1" smtClean="0">
                <a:solidFill>
                  <a:srgbClr val="0066CC"/>
                </a:solidFill>
              </a:rPr>
              <a:t>2011/12	1. vlna RVP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b="1" smtClean="0"/>
              <a:t>2012/13	2. vlna RVP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b="1" smtClean="0"/>
              <a:t>2013/14	3. vlna RVP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b="1" smtClean="0"/>
              <a:t>2014/15	4. vlna RVP</a:t>
            </a:r>
          </a:p>
          <a:p>
            <a:pPr eaLnBrk="1" hangingPunct="1">
              <a:lnSpc>
                <a:spcPct val="90000"/>
              </a:lnSpc>
            </a:pPr>
            <a:endParaRPr lang="cs-CZ" b="1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  <a:p>
            <a:pPr eaLnBrk="1" hangingPunct="1">
              <a:lnSpc>
                <a:spcPct val="90000"/>
              </a:lnSpc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ZZ">
  <a:themeElements>
    <a:clrScheme name="NZZ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9533" tIns="49769" rIns="99533" bIns="49769" numCol="1" anchor="ctr" anchorCtr="0" compatLnSpc="1">
        <a:prstTxWarp prst="textNoShape">
          <a:avLst/>
        </a:prstTxWarp>
      </a:bodyPr>
      <a:lstStyle>
        <a:defPPr marL="0" marR="0" indent="0" algn="r" defTabSz="1135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7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9533" tIns="49769" rIns="99533" bIns="49769" numCol="1" anchor="ctr" anchorCtr="0" compatLnSpc="1">
        <a:prstTxWarp prst="textNoShape">
          <a:avLst/>
        </a:prstTxWarp>
      </a:bodyPr>
      <a:lstStyle>
        <a:defPPr marL="0" marR="0" indent="0" algn="r" defTabSz="11350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7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Z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Z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Z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NZZ</Template>
  <TotalTime>97</TotalTime>
  <Words>427</Words>
  <Application>Microsoft Office PowerPoint</Application>
  <PresentationFormat>Custom</PresentationFormat>
  <Paragraphs>96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Šablona návrhu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Wingdings</vt:lpstr>
      <vt:lpstr>Calibri</vt:lpstr>
      <vt:lpstr>NZZ</vt:lpstr>
      <vt:lpstr>NZZ</vt:lpstr>
      <vt:lpstr>Snímek 1</vt:lpstr>
      <vt:lpstr>Tvorba a realizace JZZZ 2009/10</vt:lpstr>
      <vt:lpstr>Tvorba a realizace JZZZ 2009/10</vt:lpstr>
      <vt:lpstr>Tvorba a realizace JZZZ 2009/10</vt:lpstr>
      <vt:lpstr>Tvorba a realizace JZZZ 2009/10</vt:lpstr>
      <vt:lpstr>Příprava JZZZ 2010/11</vt:lpstr>
      <vt:lpstr>Příprava JZZZ 2010/11</vt:lpstr>
      <vt:lpstr>Realizace JZZZ 2010/11</vt:lpstr>
      <vt:lpstr>Průběh reformy závěrečné zkoušky</vt:lpstr>
      <vt:lpstr>Poslední etapa reformy závěrečné zkoušky</vt:lpstr>
      <vt:lpstr>Snímek 11</vt:lpstr>
    </vt:vector>
  </TitlesOfParts>
  <Company>NUOV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hana.husakova</dc:creator>
  <cp:lastModifiedBy>kockova</cp:lastModifiedBy>
  <cp:revision>21</cp:revision>
  <dcterms:created xsi:type="dcterms:W3CDTF">2010-11-29T12:12:55Z</dcterms:created>
  <dcterms:modified xsi:type="dcterms:W3CDTF">2010-12-06T14:42:13Z</dcterms:modified>
</cp:coreProperties>
</file>