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2" r:id="rId9"/>
    <p:sldId id="261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</p:sldIdLst>
  <p:sldSz cx="10693400" cy="7561263"/>
  <p:notesSz cx="6858000" cy="9144000"/>
  <p:defaultTextStyle>
    <a:defPPr>
      <a:defRPr lang="cs-CZ"/>
    </a:defPPr>
    <a:lvl1pPr algn="r" rtl="0" fontAlgn="base">
      <a:spcBef>
        <a:spcPct val="0"/>
      </a:spcBef>
      <a:spcAft>
        <a:spcPct val="0"/>
      </a:spcAft>
      <a:defRPr sz="2700" b="1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2700" b="1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2700" b="1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2700" b="1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2700" b="1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700" b="1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700" b="1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700" b="1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700" b="1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1" d="100"/>
          <a:sy n="121" d="100"/>
        </p:scale>
        <p:origin x="-726" y="-54"/>
      </p:cViewPr>
      <p:guideLst>
        <p:guide orient="horz" pos="2381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94088" y="252413"/>
            <a:ext cx="6910387" cy="431800"/>
          </a:xfrm>
        </p:spPr>
        <p:txBody>
          <a:bodyPr lIns="99516" tIns="49761" rIns="99516" bIns="49761"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87475" y="1908175"/>
            <a:ext cx="8999538" cy="5113338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1F26DF2-56A9-4302-B8B7-2021F8556DE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CCD343-5EA7-4B6C-8D25-452505BB5D9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137525" y="252413"/>
            <a:ext cx="2249488" cy="65024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387475" y="252413"/>
            <a:ext cx="6597650" cy="65024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80237A-5ED4-4E51-AEF0-1EEA214C6B9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03BA0F-4F5A-4A94-B2AB-E5395278BA21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4D00FA-DA35-4D93-A7E9-52D07CF9AC4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387475" y="971550"/>
            <a:ext cx="4422775" cy="578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962650" y="971550"/>
            <a:ext cx="4424363" cy="578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935A16-99F7-4B01-B65C-31E61F759E7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158C9E-B337-4AF6-BBA2-DFB874CE6B0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1A0033-6989-4EAD-8F16-D30837893D2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3E2D39-12EE-4539-AA8F-D5D4F492C1B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E6684A-E390-4AE5-8E00-BF320B4B0631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E0D780-23B6-4E22-8B62-76946ADCE10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2863" y="7237413"/>
            <a:ext cx="2495550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516" tIns="49761" rIns="99516" bIns="49761" numCol="1" anchor="t" anchorCtr="0" compatLnSpc="1">
            <a:prstTxWarp prst="textNoShape">
              <a:avLst/>
            </a:prstTxWarp>
          </a:bodyPr>
          <a:lstStyle>
            <a:lvl1pPr>
              <a:defRPr sz="800" b="0"/>
            </a:lvl1pPr>
          </a:lstStyle>
          <a:p>
            <a:fld id="{C92F3E14-6320-4963-A862-49057603888E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7475" y="971550"/>
            <a:ext cx="8999538" cy="578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330575" y="252413"/>
            <a:ext cx="70564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95363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r" defTabSz="995363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2pPr>
      <a:lvl3pPr algn="r" defTabSz="995363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3pPr>
      <a:lvl4pPr algn="r" defTabSz="995363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4pPr>
      <a:lvl5pPr algn="r" defTabSz="995363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5pPr>
      <a:lvl6pPr marL="457200" algn="r" defTabSz="995363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6pPr>
      <a:lvl7pPr marL="914400" algn="r" defTabSz="995363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7pPr>
      <a:lvl8pPr marL="1371600" algn="r" defTabSz="995363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8pPr>
      <a:lvl9pPr marL="1828800" algn="r" defTabSz="995363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9pPr>
    </p:titleStyle>
    <p:bodyStyle>
      <a:lvl1pPr marL="455613" indent="-455613" algn="l" defTabSz="995363" rtl="0" eaLnBrk="1" fontAlgn="base" hangingPunct="1">
        <a:spcBef>
          <a:spcPct val="20000"/>
        </a:spcBef>
        <a:spcAft>
          <a:spcPct val="0"/>
        </a:spcAft>
        <a:buClr>
          <a:srgbClr val="0081C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55675" indent="-457200" algn="l" defTabSz="995363" rtl="0" eaLnBrk="1" fontAlgn="base" hangingPunct="1">
        <a:spcBef>
          <a:spcPct val="20000"/>
        </a:spcBef>
        <a:spcAft>
          <a:spcPct val="0"/>
        </a:spcAft>
        <a:buClr>
          <a:srgbClr val="0081C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452563" indent="-457200" algn="l" defTabSz="995363" rtl="0" eaLnBrk="1" fontAlgn="base" hangingPunct="1">
        <a:spcBef>
          <a:spcPct val="20000"/>
        </a:spcBef>
        <a:spcAft>
          <a:spcPct val="0"/>
        </a:spcAft>
        <a:buClr>
          <a:srgbClr val="0081C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951038" indent="-457200" algn="l" defTabSz="995363" rtl="0" eaLnBrk="1" fontAlgn="base" hangingPunct="1">
        <a:spcBef>
          <a:spcPct val="20000"/>
        </a:spcBef>
        <a:spcAft>
          <a:spcPct val="0"/>
        </a:spcAft>
        <a:buClr>
          <a:srgbClr val="0081C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2447925" indent="-457200" algn="l" defTabSz="995363" rtl="0" eaLnBrk="1" fontAlgn="base" hangingPunct="1">
        <a:spcBef>
          <a:spcPct val="20000"/>
        </a:spcBef>
        <a:spcAft>
          <a:spcPct val="0"/>
        </a:spcAft>
        <a:buClr>
          <a:srgbClr val="0081C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2905125" indent="-457200" algn="l" defTabSz="995363" rtl="0" eaLnBrk="1" fontAlgn="base" hangingPunct="1">
        <a:spcBef>
          <a:spcPct val="20000"/>
        </a:spcBef>
        <a:spcAft>
          <a:spcPct val="0"/>
        </a:spcAft>
        <a:buClr>
          <a:srgbClr val="0081C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3362325" indent="-457200" algn="l" defTabSz="995363" rtl="0" eaLnBrk="1" fontAlgn="base" hangingPunct="1">
        <a:spcBef>
          <a:spcPct val="20000"/>
        </a:spcBef>
        <a:spcAft>
          <a:spcPct val="0"/>
        </a:spcAft>
        <a:buClr>
          <a:srgbClr val="0081C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3819525" indent="-457200" algn="l" defTabSz="995363" rtl="0" eaLnBrk="1" fontAlgn="base" hangingPunct="1">
        <a:spcBef>
          <a:spcPct val="20000"/>
        </a:spcBef>
        <a:spcAft>
          <a:spcPct val="0"/>
        </a:spcAft>
        <a:buClr>
          <a:srgbClr val="0081C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4276725" indent="-457200" algn="l" defTabSz="995363" rtl="0" eaLnBrk="1" fontAlgn="base" hangingPunct="1">
        <a:spcBef>
          <a:spcPct val="20000"/>
        </a:spcBef>
        <a:spcAft>
          <a:spcPct val="0"/>
        </a:spcAft>
        <a:buClr>
          <a:srgbClr val="0081C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cs-CZ" sz="3600" b="1" dirty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INTERNETOVÝ INFORMAČNÍ SYSTÉM PORTÁLOVÉ FORMY  (IIS</a:t>
            </a:r>
            <a:r>
              <a:rPr lang="cs-CZ" sz="3600" b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cs-CZ" sz="3600" b="1" dirty="0"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90000"/>
              </a:lnSpc>
              <a:defRPr/>
            </a:pPr>
            <a:r>
              <a:rPr lang="cs-CZ" sz="3600" b="1" dirty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 JEDNOTNÁ ZADÁNÍ ZÁVĚREČNÝCH ZKOUŠEK</a:t>
            </a:r>
          </a:p>
          <a:p>
            <a:pPr algn="ctr"/>
            <a:endParaRPr lang="cs-CZ" dirty="0" smtClean="0"/>
          </a:p>
          <a:p>
            <a:pPr algn="ctr"/>
            <a:endParaRPr lang="cs-CZ" dirty="0"/>
          </a:p>
          <a:p>
            <a:pPr>
              <a:lnSpc>
                <a:spcPct val="90000"/>
              </a:lnSpc>
              <a:defRPr/>
            </a:pPr>
            <a:r>
              <a:rPr lang="cs-CZ" b="1" dirty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RNDr. Libor Berný</a:t>
            </a:r>
          </a:p>
          <a:p>
            <a:pPr>
              <a:lnSpc>
                <a:spcPct val="90000"/>
              </a:lnSpc>
              <a:defRPr/>
            </a:pPr>
            <a:r>
              <a:rPr lang="cs-CZ" b="1" dirty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Konference NZZ, 8. 12. 2010</a:t>
            </a:r>
            <a:r>
              <a:rPr lang="cs-CZ" sz="1800" dirty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1800" dirty="0"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endParaRPr lang="cs-CZ" dirty="0"/>
          </a:p>
          <a:p>
            <a:pPr algn="ctr"/>
            <a:endParaRPr lang="cs-CZ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Popis </a:t>
            </a:r>
            <a:r>
              <a:rPr lang="cs-CZ" dirty="0" smtClean="0"/>
              <a:t>aplikací - redakční </a:t>
            </a:r>
            <a:r>
              <a:rPr lang="cs-CZ" dirty="0"/>
              <a:t>systém pro přípravu </a:t>
            </a:r>
            <a:r>
              <a:rPr lang="cs-CZ" dirty="0" smtClean="0"/>
              <a:t>témat</a:t>
            </a:r>
            <a:endParaRPr lang="cs-CZ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cs-CZ" dirty="0" smtClean="0"/>
          </a:p>
          <a:p>
            <a:pPr marL="0" indent="0" algn="ctr">
              <a:buNone/>
            </a:pPr>
            <a:r>
              <a:rPr lang="cs-CZ" b="1" dirty="0" smtClean="0"/>
              <a:t>Šablony </a:t>
            </a:r>
            <a:r>
              <a:rPr lang="cs-CZ" b="1" dirty="0"/>
              <a:t>témat</a:t>
            </a:r>
          </a:p>
          <a:p>
            <a:pPr marL="803275" indent="-358775"/>
            <a:r>
              <a:rPr lang="cs-CZ" dirty="0" smtClean="0"/>
              <a:t>Předepisují </a:t>
            </a:r>
            <a:r>
              <a:rPr lang="cs-CZ" dirty="0"/>
              <a:t>strukturu témat, a to jak její povinnou, tak volitelnou část. </a:t>
            </a:r>
            <a:endParaRPr lang="cs-CZ" dirty="0" smtClean="0"/>
          </a:p>
          <a:p>
            <a:pPr marL="803275" indent="-358775"/>
            <a:r>
              <a:rPr lang="cs-CZ" dirty="0" smtClean="0"/>
              <a:t>Jsou tvořeny </a:t>
            </a:r>
            <a:r>
              <a:rPr lang="cs-CZ" dirty="0"/>
              <a:t>kapitolami a oddíly ve stromové hierarchii, přičemž u každé kapitoly i oddílu lze uvést, zda musí být povinně součástí tématu, či </a:t>
            </a:r>
            <a:r>
              <a:rPr lang="cs-CZ" dirty="0" smtClean="0"/>
              <a:t>nikoliv, zda jsou určeny pouze pro zkoušející, zda se mají uvádět v obsahu atd.</a:t>
            </a:r>
          </a:p>
          <a:p>
            <a:pPr marL="803275" indent="-358775"/>
            <a:r>
              <a:rPr lang="cs-CZ" dirty="0" smtClean="0"/>
              <a:t>Kromě základních textových oddílů lze také definovat speciální kapitoly a oddíly jako např. </a:t>
            </a:r>
            <a:r>
              <a:rPr lang="cs-CZ" smtClean="0"/>
              <a:t>kapitola testu </a:t>
            </a:r>
            <a:r>
              <a:rPr lang="cs-CZ" dirty="0" smtClean="0"/>
              <a:t>písemné části zkoušky sestávající se z definovaného počtu otázek a </a:t>
            </a:r>
            <a:r>
              <a:rPr lang="cs-CZ" smtClean="0"/>
              <a:t>volitelných odpovědí.</a:t>
            </a:r>
            <a:endParaRPr lang="cs-CZ" dirty="0"/>
          </a:p>
          <a:p>
            <a:pPr marL="803275" indent="-358775"/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333405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Popis </a:t>
            </a:r>
            <a:r>
              <a:rPr lang="cs-CZ" dirty="0" smtClean="0"/>
              <a:t>aplikací - redakční </a:t>
            </a:r>
            <a:r>
              <a:rPr lang="cs-CZ" dirty="0"/>
              <a:t>systém pro přípravu </a:t>
            </a:r>
            <a:r>
              <a:rPr lang="cs-CZ" dirty="0" smtClean="0"/>
              <a:t>témat</a:t>
            </a:r>
            <a:endParaRPr lang="cs-CZ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cs-CZ" dirty="0" smtClean="0"/>
          </a:p>
          <a:p>
            <a:pPr marL="0" indent="0" algn="ctr">
              <a:buNone/>
            </a:pPr>
            <a:r>
              <a:rPr lang="cs-CZ" b="1" dirty="0" smtClean="0"/>
              <a:t>Přehled </a:t>
            </a:r>
            <a:r>
              <a:rPr lang="cs-CZ" b="1" dirty="0"/>
              <a:t>rolí </a:t>
            </a:r>
            <a:r>
              <a:rPr lang="cs-CZ" b="1" dirty="0" smtClean="0"/>
              <a:t>uživatelů při tvorbě témat</a:t>
            </a:r>
          </a:p>
          <a:p>
            <a:pPr marL="0" indent="0" algn="ctr">
              <a:buNone/>
            </a:pPr>
            <a:endParaRPr lang="cs-CZ" b="1" dirty="0" smtClean="0"/>
          </a:p>
          <a:p>
            <a:pPr marL="896938" indent="-452438"/>
            <a:r>
              <a:rPr lang="en-US" dirty="0" err="1"/>
              <a:t>Supervizor</a:t>
            </a:r>
            <a:r>
              <a:rPr lang="en-US" dirty="0"/>
              <a:t> </a:t>
            </a:r>
            <a:r>
              <a:rPr lang="en-US" dirty="0" err="1"/>
              <a:t>oboru</a:t>
            </a:r>
            <a:r>
              <a:rPr lang="en-US" dirty="0"/>
              <a:t> </a:t>
            </a:r>
            <a:endParaRPr lang="en-US" dirty="0" smtClean="0"/>
          </a:p>
          <a:p>
            <a:pPr marL="896938" indent="-452438"/>
            <a:r>
              <a:rPr lang="cs-CZ" dirty="0" smtClean="0"/>
              <a:t>Editor </a:t>
            </a:r>
            <a:endParaRPr lang="cs-CZ" dirty="0"/>
          </a:p>
          <a:p>
            <a:pPr marL="896938" indent="-452438"/>
            <a:r>
              <a:rPr lang="cs-CZ" dirty="0" smtClean="0"/>
              <a:t>Autor</a:t>
            </a:r>
          </a:p>
          <a:p>
            <a:pPr marL="896938" indent="-452438"/>
            <a:r>
              <a:rPr lang="cs-CZ" dirty="0" smtClean="0"/>
              <a:t>Schvalovatel</a:t>
            </a:r>
            <a:r>
              <a:rPr lang="en-US" dirty="0" smtClean="0"/>
              <a:t> (</a:t>
            </a:r>
            <a:r>
              <a:rPr lang="en-US" dirty="0" err="1" smtClean="0"/>
              <a:t>odborn</a:t>
            </a:r>
            <a:r>
              <a:rPr lang="cs-CZ" dirty="0" smtClean="0"/>
              <a:t>ík z praxe)</a:t>
            </a:r>
            <a:endParaRPr lang="cs-CZ" dirty="0" smtClean="0"/>
          </a:p>
          <a:p>
            <a:pPr marL="896938" indent="-452438"/>
            <a:endParaRPr lang="en-US" dirty="0"/>
          </a:p>
          <a:p>
            <a:pPr marL="896938" indent="-452438"/>
            <a:r>
              <a:rPr lang="cs-CZ" i="1" dirty="0"/>
              <a:t>Přispěvatel</a:t>
            </a:r>
          </a:p>
          <a:p>
            <a:pPr marL="896938" indent="-452438"/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333405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Popis </a:t>
            </a:r>
            <a:r>
              <a:rPr lang="cs-CZ" dirty="0" smtClean="0"/>
              <a:t>aplikací – Editor šablon JZZZ</a:t>
            </a:r>
            <a:endParaRPr lang="cs-CZ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cs-CZ" dirty="0" smtClean="0"/>
          </a:p>
          <a:p>
            <a:r>
              <a:rPr lang="cs-CZ" dirty="0"/>
              <a:t>Šablony JZZZ umožňují definovat předepsanou kostru kapitol a oddílů, které jsou společné pro JZZZ napříč obory vzdělání. Tato kostra může obsahovat libovolný  počet kapitol a oddílů v libovolné  struktuře, včetně obsahu jednotlivých oddílů. Pro každý oddíl lze nastavit, zda je určen pouze pro zkoušející (učitele), a pro každou kapitolu i oddíl, zda má být uváděn v obsahu, a především pak, zda je povinný či volitelný.</a:t>
            </a:r>
          </a:p>
          <a:p>
            <a:r>
              <a:rPr lang="cs-CZ" dirty="0"/>
              <a:t>Kapitoly a oddíly, které jsou v šabloně označeny jako povinné, nemohou být při tvorbě finálního JZZZ odstraněny a tvoří tedy nedílnou součást každého JZZZ, které je na základě dané šablony vytvořeno. V případě volitelných oddílů je na rozhodnutí sestavovatele JZZZ, zda tyto oddíly ponechá či odstraní.</a:t>
            </a:r>
          </a:p>
          <a:p>
            <a:pPr marL="0" indent="0" algn="ctr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662451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ctr"/>
            <a:r>
              <a:rPr lang="cs-CZ" dirty="0"/>
              <a:t>Popis </a:t>
            </a:r>
            <a:r>
              <a:rPr lang="cs-CZ" dirty="0" smtClean="0"/>
              <a:t>aplikací – </a:t>
            </a:r>
            <a:r>
              <a:rPr lang="cs-CZ" dirty="0"/>
              <a:t>Aplikace pro tvorbu </a:t>
            </a:r>
            <a:r>
              <a:rPr lang="cs-CZ" dirty="0" smtClean="0"/>
              <a:t>JZZZ</a:t>
            </a:r>
            <a:endParaRPr lang="cs-CZ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cs-CZ" dirty="0" smtClean="0"/>
          </a:p>
          <a:p>
            <a:pPr marL="0" lvl="1" indent="0" algn="ctr">
              <a:buNone/>
            </a:pPr>
            <a:r>
              <a:rPr lang="cs-CZ" dirty="0" smtClean="0"/>
              <a:t>Proces přípravy a </a:t>
            </a:r>
            <a:r>
              <a:rPr lang="cs-CZ" dirty="0"/>
              <a:t>schvalování </a:t>
            </a:r>
            <a:r>
              <a:rPr lang="cs-CZ" dirty="0" smtClean="0"/>
              <a:t>finálních </a:t>
            </a:r>
            <a:r>
              <a:rPr lang="cs-CZ" dirty="0"/>
              <a:t>JZZZ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r>
              <a:rPr lang="cs-CZ" dirty="0"/>
              <a:t>Aplikace je určena pro uživatele v rolích:</a:t>
            </a:r>
          </a:p>
          <a:p>
            <a:pPr lvl="0"/>
            <a:r>
              <a:rPr lang="cs-CZ" dirty="0" smtClean="0"/>
              <a:t>Správce JZZZ </a:t>
            </a:r>
            <a:r>
              <a:rPr lang="cs-CZ" dirty="0" smtClean="0"/>
              <a:t>vytvoří zkouškový termín, stanoví obory</a:t>
            </a:r>
          </a:p>
          <a:p>
            <a:pPr marL="444500" lvl="1" indent="-444500"/>
            <a:r>
              <a:rPr lang="cs-CZ" dirty="0" smtClean="0"/>
              <a:t>Sestavovatel </a:t>
            </a:r>
            <a:r>
              <a:rPr lang="cs-CZ" dirty="0" smtClean="0"/>
              <a:t>JZZZ </a:t>
            </a:r>
            <a:r>
              <a:rPr lang="cs-CZ" dirty="0" smtClean="0"/>
              <a:t>sestaví JZZZ, tj. </a:t>
            </a:r>
            <a:r>
              <a:rPr lang="cs-CZ" dirty="0" smtClean="0"/>
              <a:t>vybere </a:t>
            </a:r>
            <a:r>
              <a:rPr lang="cs-CZ" dirty="0"/>
              <a:t>témata pro písemnou, praktickou a ústní část </a:t>
            </a:r>
            <a:r>
              <a:rPr lang="cs-CZ" dirty="0" smtClean="0"/>
              <a:t>zkoušky a </a:t>
            </a:r>
            <a:r>
              <a:rPr lang="cs-CZ" dirty="0"/>
              <a:t>vyžádá jeho schválení</a:t>
            </a:r>
          </a:p>
          <a:p>
            <a:r>
              <a:rPr lang="cs-CZ" dirty="0" smtClean="0"/>
              <a:t>Schvalovatelé </a:t>
            </a:r>
            <a:r>
              <a:rPr lang="cs-CZ" dirty="0" smtClean="0"/>
              <a:t>JZZZ </a:t>
            </a:r>
            <a:r>
              <a:rPr lang="cs-CZ" dirty="0" smtClean="0"/>
              <a:t>zkontrolují </a:t>
            </a:r>
            <a:r>
              <a:rPr lang="cs-CZ" dirty="0"/>
              <a:t>JZZZ a buďto ho schválí, anebo neschválí </a:t>
            </a:r>
            <a:r>
              <a:rPr lang="cs-CZ" dirty="0"/>
              <a:t>a</a:t>
            </a:r>
            <a:r>
              <a:rPr lang="cs-CZ" dirty="0" smtClean="0"/>
              <a:t> uvedou odůvodnění</a:t>
            </a:r>
          </a:p>
          <a:p>
            <a:r>
              <a:rPr lang="cs-CZ" dirty="0" smtClean="0"/>
              <a:t>Jako poslední schvaluje JZZZ supervizor oboru</a:t>
            </a:r>
            <a:endParaRPr lang="cs-CZ" dirty="0"/>
          </a:p>
          <a:p>
            <a:pPr marL="0" lvl="1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866183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ctr"/>
            <a:r>
              <a:rPr lang="cs-CZ" dirty="0"/>
              <a:t>Popis </a:t>
            </a:r>
            <a:r>
              <a:rPr lang="cs-CZ" dirty="0" smtClean="0"/>
              <a:t>aplikací – </a:t>
            </a:r>
            <a:r>
              <a:rPr lang="cs-CZ" dirty="0"/>
              <a:t>Portál pro školy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cs-CZ" dirty="0" smtClean="0"/>
          </a:p>
          <a:p>
            <a:pPr marL="0" lvl="1" indent="0" algn="ctr">
              <a:buNone/>
            </a:pPr>
            <a:r>
              <a:rPr lang="cs-CZ" dirty="0" smtClean="0"/>
              <a:t>Portál pro školy slouží </a:t>
            </a:r>
          </a:p>
          <a:p>
            <a:pPr marL="342900" lvl="1" indent="-342900"/>
            <a:r>
              <a:rPr lang="cs-CZ" dirty="0" smtClean="0"/>
              <a:t>Pro registraci </a:t>
            </a:r>
            <a:r>
              <a:rPr lang="cs-CZ" dirty="0"/>
              <a:t>ke zkouškám, které chtějí </a:t>
            </a:r>
            <a:r>
              <a:rPr lang="cs-CZ" dirty="0" smtClean="0"/>
              <a:t>školy realizovat </a:t>
            </a:r>
            <a:r>
              <a:rPr lang="cs-CZ" dirty="0"/>
              <a:t>na základě JZZZ, </a:t>
            </a:r>
            <a:endParaRPr lang="cs-CZ" dirty="0" smtClean="0"/>
          </a:p>
          <a:p>
            <a:pPr marL="342900" lvl="1" indent="-342900"/>
            <a:r>
              <a:rPr lang="cs-CZ" dirty="0" smtClean="0"/>
              <a:t>Pro přístup </a:t>
            </a:r>
            <a:r>
              <a:rPr lang="cs-CZ" dirty="0"/>
              <a:t>ke zveřejněným JZZZ pro zaregistrované zkoušky, </a:t>
            </a:r>
            <a:endParaRPr lang="cs-CZ" dirty="0" smtClean="0"/>
          </a:p>
          <a:p>
            <a:pPr marL="342900" lvl="1" indent="-342900"/>
            <a:r>
              <a:rPr lang="cs-CZ" dirty="0" smtClean="0"/>
              <a:t>Pro zasílání </a:t>
            </a:r>
            <a:r>
              <a:rPr lang="cs-CZ" dirty="0"/>
              <a:t>dotazů a požadavků na systém </a:t>
            </a:r>
            <a:r>
              <a:rPr lang="cs-CZ" dirty="0" smtClean="0"/>
              <a:t>podpory</a:t>
            </a:r>
          </a:p>
          <a:p>
            <a:pPr marL="342900" lvl="1" indent="-342900"/>
            <a:r>
              <a:rPr lang="cs-CZ" dirty="0" smtClean="0"/>
              <a:t>Pro  odesílání </a:t>
            </a:r>
            <a:r>
              <a:rPr lang="cs-CZ" dirty="0"/>
              <a:t>kvantitativních a kvalitativních informací o průběhu a výsledcích zkoušek zpět do systému.</a:t>
            </a:r>
          </a:p>
          <a:p>
            <a:pPr marL="0" indent="0" algn="ctr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893832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ctr"/>
            <a:r>
              <a:rPr lang="cs-CZ" dirty="0" err="1" smtClean="0"/>
              <a:t>Helpdesk</a:t>
            </a:r>
            <a:r>
              <a:rPr lang="cs-CZ" dirty="0" smtClean="0"/>
              <a:t> </a:t>
            </a:r>
            <a:r>
              <a:rPr lang="cs-CZ" dirty="0"/>
              <a:t>- systém pro podporu </a:t>
            </a:r>
            <a:r>
              <a:rPr lang="cs-CZ" dirty="0" smtClean="0"/>
              <a:t>uživatelů</a:t>
            </a:r>
            <a:endParaRPr lang="cs-CZ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cs-CZ" dirty="0" smtClean="0"/>
          </a:p>
          <a:p>
            <a:r>
              <a:rPr lang="cs-CZ" dirty="0" smtClean="0"/>
              <a:t>Každý </a:t>
            </a:r>
            <a:r>
              <a:rPr lang="cs-CZ" dirty="0"/>
              <a:t>uživatel IIS může do </a:t>
            </a:r>
            <a:r>
              <a:rPr lang="cs-CZ" dirty="0" err="1"/>
              <a:t>helpdesku</a:t>
            </a:r>
            <a:r>
              <a:rPr lang="cs-CZ" dirty="0"/>
              <a:t> zasílat požadavky a přijímat odpovědi na ně. </a:t>
            </a:r>
            <a:r>
              <a:rPr lang="cs-CZ" dirty="0" smtClean="0"/>
              <a:t>Tato </a:t>
            </a:r>
            <a:r>
              <a:rPr lang="cs-CZ" dirty="0"/>
              <a:t>aplikace je určena pro </a:t>
            </a:r>
            <a:r>
              <a:rPr lang="cs-CZ" i="1" dirty="0"/>
              <a:t>správce </a:t>
            </a:r>
            <a:r>
              <a:rPr lang="cs-CZ" i="1" dirty="0" err="1"/>
              <a:t>helpdesku</a:t>
            </a:r>
            <a:r>
              <a:rPr lang="cs-CZ" dirty="0"/>
              <a:t> a </a:t>
            </a:r>
            <a:r>
              <a:rPr lang="cs-CZ" i="1" dirty="0" smtClean="0"/>
              <a:t>operátory </a:t>
            </a:r>
            <a:r>
              <a:rPr lang="cs-CZ" i="1" dirty="0" err="1"/>
              <a:t>helpdesku</a:t>
            </a:r>
            <a:r>
              <a:rPr lang="cs-CZ" dirty="0"/>
              <a:t>, kteří řeší jednotlivé požadavky</a:t>
            </a:r>
            <a:r>
              <a:rPr lang="cs-CZ" dirty="0" smtClean="0"/>
              <a:t>.</a:t>
            </a:r>
          </a:p>
          <a:p>
            <a:r>
              <a:rPr lang="cs-CZ" dirty="0"/>
              <a:t>Rozhraní pro operátory </a:t>
            </a:r>
            <a:r>
              <a:rPr lang="cs-CZ" dirty="0" err="1"/>
              <a:t>helpdesku</a:t>
            </a:r>
            <a:r>
              <a:rPr lang="cs-CZ" dirty="0"/>
              <a:t> umožňuje prohlížet seznam případů podle stavu, kategorií a rolí uživatelů, kteří jsou iniciátory případu. Taktéž je možné v případech vyhledávat, a to jak v jejich názvech, tak v komunikaci vázané na každý případ.</a:t>
            </a:r>
          </a:p>
          <a:p>
            <a:endParaRPr lang="cs-CZ" dirty="0"/>
          </a:p>
          <a:p>
            <a:pPr marL="0" indent="0" algn="ctr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480251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ctr"/>
            <a:r>
              <a:rPr lang="cs-CZ" dirty="0"/>
              <a:t>Aplikace pro správu </a:t>
            </a:r>
            <a:r>
              <a:rPr lang="cs-CZ" dirty="0" smtClean="0"/>
              <a:t>systému</a:t>
            </a:r>
            <a:endParaRPr lang="cs-CZ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Modul </a:t>
            </a:r>
            <a:r>
              <a:rPr lang="cs-CZ" dirty="0"/>
              <a:t>pro správu </a:t>
            </a:r>
            <a:r>
              <a:rPr lang="cs-CZ" dirty="0" smtClean="0"/>
              <a:t>uživatelů</a:t>
            </a:r>
          </a:p>
          <a:p>
            <a:r>
              <a:rPr lang="cs-CZ" dirty="0"/>
              <a:t>Modul pro správu oborů </a:t>
            </a:r>
            <a:r>
              <a:rPr lang="cs-CZ" dirty="0" smtClean="0"/>
              <a:t>vzdělání</a:t>
            </a:r>
          </a:p>
          <a:p>
            <a:r>
              <a:rPr lang="cs-CZ" dirty="0" smtClean="0"/>
              <a:t>Modul pro správu šablon témat</a:t>
            </a:r>
          </a:p>
          <a:p>
            <a:r>
              <a:rPr lang="cs-CZ" dirty="0" smtClean="0"/>
              <a:t>Modul pro správu šablon JZZZ</a:t>
            </a:r>
          </a:p>
          <a:p>
            <a:r>
              <a:rPr lang="cs-CZ" dirty="0" smtClean="0"/>
              <a:t>Modul pro správu banky témat</a:t>
            </a:r>
            <a:endParaRPr lang="cs-CZ" dirty="0" smtClean="0"/>
          </a:p>
          <a:p>
            <a:r>
              <a:rPr lang="cs-CZ" dirty="0"/>
              <a:t>Modul pro správu </a:t>
            </a:r>
            <a:r>
              <a:rPr lang="cs-CZ" dirty="0" smtClean="0"/>
              <a:t>JZZZ (zkouškových termínů)</a:t>
            </a:r>
            <a:endParaRPr lang="cs-CZ" dirty="0" smtClean="0"/>
          </a:p>
          <a:p>
            <a:r>
              <a:rPr lang="cs-CZ" dirty="0"/>
              <a:t>Modul pro správu škol</a:t>
            </a:r>
          </a:p>
          <a:p>
            <a:pPr marL="0" indent="0" algn="ctr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0583551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 smtClean="0"/>
          </a:p>
          <a:p>
            <a:pPr>
              <a:buFont typeface="Wingdings" pitchFamily="2" charset="2"/>
              <a:buNone/>
            </a:pPr>
            <a:endParaRPr lang="cs-CZ" sz="3600" b="1" dirty="0" smtClean="0">
              <a:solidFill>
                <a:srgbClr val="0066CC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cs-CZ" sz="3600" b="1" dirty="0" smtClean="0">
                <a:solidFill>
                  <a:srgbClr val="0066CC"/>
                </a:solidFill>
              </a:rPr>
              <a:t>		Děkuji za pozornost.</a:t>
            </a:r>
          </a:p>
          <a:p>
            <a:pPr>
              <a:buFont typeface="Wingdings" pitchFamily="2" charset="2"/>
              <a:buNone/>
            </a:pPr>
            <a:endParaRPr lang="cs-CZ" sz="3600" b="1" dirty="0" smtClean="0">
              <a:solidFill>
                <a:srgbClr val="0066CC"/>
              </a:solidFill>
            </a:endParaRPr>
          </a:p>
          <a:p>
            <a:pPr>
              <a:buFont typeface="Wingdings" pitchFamily="2" charset="2"/>
              <a:buNone/>
            </a:pPr>
            <a:endParaRPr lang="cs-CZ" sz="3600" b="1" dirty="0" smtClean="0">
              <a:solidFill>
                <a:srgbClr val="0066CC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cs-CZ" sz="3600" b="1" dirty="0" smtClean="0">
                <a:solidFill>
                  <a:srgbClr val="0066CC"/>
                </a:solidFill>
              </a:rPr>
              <a:t>		Libor Berný, NÚOV</a:t>
            </a:r>
          </a:p>
          <a:p>
            <a:pPr>
              <a:buFont typeface="Wingdings" pitchFamily="2" charset="2"/>
              <a:buNone/>
            </a:pPr>
            <a:r>
              <a:rPr lang="cs-CZ" sz="3600" b="1" dirty="0" smtClean="0">
                <a:solidFill>
                  <a:srgbClr val="0066CC"/>
                </a:solidFill>
              </a:rPr>
              <a:t>		libor.berny@nuov.cz</a:t>
            </a:r>
          </a:p>
        </p:txBody>
      </p:sp>
    </p:spTree>
    <p:extLst>
      <p:ext uri="{BB962C8B-B14F-4D97-AF65-F5344CB8AC3E}">
        <p14:creationId xmlns:p14="http://schemas.microsoft.com/office/powerpoint/2010/main" val="1159196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Cíle IIS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Poskytnout </a:t>
            </a:r>
            <a:r>
              <a:rPr lang="cs-CZ" dirty="0"/>
              <a:t>integrovanou softwarovou výbavu pro podporu přípravy a realizace jednotných zadání závěrečných zkoušek </a:t>
            </a:r>
            <a:r>
              <a:rPr lang="cs-CZ" dirty="0" smtClean="0"/>
              <a:t>(JZZZ).</a:t>
            </a:r>
          </a:p>
          <a:p>
            <a:pPr lvl="0"/>
            <a:r>
              <a:rPr lang="cs-CZ" dirty="0"/>
              <a:t>Umožnit odborným týmům na dálku a definovaným postupem spolupracovat při návrhu, tvorbě a finalizaci témat písemné, praktické i ústní části JZZZ.  </a:t>
            </a:r>
          </a:p>
          <a:p>
            <a:r>
              <a:rPr lang="cs-CZ" dirty="0"/>
              <a:t>Zahrnout systém schvalování </a:t>
            </a:r>
            <a:r>
              <a:rPr lang="cs-CZ" dirty="0" smtClean="0"/>
              <a:t>témat</a:t>
            </a:r>
          </a:p>
          <a:p>
            <a:r>
              <a:rPr lang="cs-CZ" dirty="0"/>
              <a:t>Implementovat </a:t>
            </a:r>
            <a:r>
              <a:rPr lang="cs-CZ" dirty="0" smtClean="0"/>
              <a:t>banku témat</a:t>
            </a:r>
          </a:p>
          <a:p>
            <a:r>
              <a:rPr lang="cs-CZ" dirty="0"/>
              <a:t>Umožnit přípravu a udržování šablon </a:t>
            </a:r>
            <a:r>
              <a:rPr lang="cs-CZ" dirty="0" smtClean="0"/>
              <a:t>JZZZ</a:t>
            </a:r>
          </a:p>
          <a:p>
            <a:r>
              <a:rPr lang="cs-CZ" dirty="0"/>
              <a:t>Poskytnout nástroj pro sestavování a schvalování konečných JZZZ 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Cíle IIS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Poskytnout </a:t>
            </a:r>
            <a:r>
              <a:rPr lang="cs-CZ" dirty="0"/>
              <a:t>aplikaci pro registraci a přístup škol ke zveřejněným JZZZ v jimi vyučovaných </a:t>
            </a:r>
            <a:r>
              <a:rPr lang="cs-CZ" dirty="0" smtClean="0"/>
              <a:t>oborech</a:t>
            </a:r>
          </a:p>
          <a:p>
            <a:r>
              <a:rPr lang="cs-CZ" dirty="0"/>
              <a:t>Poskytnout aplikaci, která umožní školám zasílat zpět do IIS kvantitativní a kvalitativní informace o únosnosti JZZZ a výsledcích </a:t>
            </a:r>
            <a:r>
              <a:rPr lang="cs-CZ" dirty="0" smtClean="0"/>
              <a:t>zkoušek</a:t>
            </a:r>
          </a:p>
          <a:p>
            <a:r>
              <a:rPr lang="cs-CZ" dirty="0"/>
              <a:t>Integrovat napříč systémem aplikaci pro podporu </a:t>
            </a:r>
            <a:r>
              <a:rPr lang="cs-CZ" dirty="0" smtClean="0"/>
              <a:t>uživatelů</a:t>
            </a:r>
          </a:p>
          <a:p>
            <a:r>
              <a:rPr lang="cs-CZ" dirty="0"/>
              <a:t>Poskytnout nástroje pro správu systému a jednotlivých </a:t>
            </a:r>
            <a:r>
              <a:rPr lang="cs-CZ" dirty="0" smtClean="0"/>
              <a:t>subsystémů a registrů </a:t>
            </a:r>
            <a:endParaRPr lang="cs-CZ" dirty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642452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Požadavky na IIS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cs-CZ" dirty="0" smtClean="0"/>
          </a:p>
          <a:p>
            <a:pPr lvl="0"/>
            <a:r>
              <a:rPr lang="cs-CZ" dirty="0" smtClean="0"/>
              <a:t>IIS navazuje na </a:t>
            </a:r>
            <a:r>
              <a:rPr lang="cs-CZ" dirty="0"/>
              <a:t>koncept automatizovaných modulů vytvořených v projektu „AUTOMATIZOVANÝ INFORMAČNÍ SYSTÉM (AIS) pro podporu jednotných závěrečných zkoušek – KVALITA I.“.</a:t>
            </a:r>
          </a:p>
          <a:p>
            <a:pPr lvl="0"/>
            <a:r>
              <a:rPr lang="cs-CZ" dirty="0" smtClean="0"/>
              <a:t>Složitost </a:t>
            </a:r>
            <a:r>
              <a:rPr lang="cs-CZ" dirty="0"/>
              <a:t>a srozumitelnost jednotlivých aplikací IIS a jejich uživatelských rozhraní </a:t>
            </a:r>
            <a:r>
              <a:rPr lang="cs-CZ" dirty="0" smtClean="0"/>
              <a:t>bude adekvátní </a:t>
            </a:r>
            <a:r>
              <a:rPr lang="cs-CZ" dirty="0"/>
              <a:t>ke znalostem a počítačové zručnosti cílové skupiny jejich uživatelů</a:t>
            </a:r>
            <a:r>
              <a:rPr lang="cs-CZ" dirty="0" smtClean="0"/>
              <a:t>.</a:t>
            </a:r>
          </a:p>
          <a:p>
            <a:pPr lvl="0"/>
            <a:r>
              <a:rPr lang="cs-CZ" dirty="0"/>
              <a:t>IIS </a:t>
            </a:r>
            <a:r>
              <a:rPr lang="cs-CZ" dirty="0" smtClean="0"/>
              <a:t>bude </a:t>
            </a:r>
            <a:r>
              <a:rPr lang="cs-CZ" dirty="0"/>
              <a:t>monitorovat a zaznamenávat veškeré zásadní operace všech uživatelů </a:t>
            </a:r>
            <a:r>
              <a:rPr lang="cs-CZ" dirty="0" smtClean="0"/>
              <a:t>systému</a:t>
            </a:r>
          </a:p>
          <a:p>
            <a:r>
              <a:rPr lang="cs-CZ" dirty="0" smtClean="0"/>
              <a:t>IIS </a:t>
            </a:r>
            <a:r>
              <a:rPr lang="cs-CZ" dirty="0" smtClean="0"/>
              <a:t>je postavený </a:t>
            </a:r>
            <a:r>
              <a:rPr lang="cs-CZ" dirty="0"/>
              <a:t>na </a:t>
            </a:r>
            <a:r>
              <a:rPr lang="cs-CZ" dirty="0" smtClean="0"/>
              <a:t>moderních </a:t>
            </a:r>
            <a:r>
              <a:rPr lang="cs-CZ" dirty="0"/>
              <a:t>technologiích, které jsou široce rozšířené, </a:t>
            </a:r>
            <a:r>
              <a:rPr lang="cs-CZ" dirty="0" smtClean="0"/>
              <a:t>poskytují </a:t>
            </a:r>
            <a:r>
              <a:rPr lang="cs-CZ" dirty="0"/>
              <a:t>dostatečné rezervy v oblasti výkonnostních parametrů a škálovatelnosti, a jsou perspektivní z hlediska dalšího možného budoucího rozvoje.</a:t>
            </a:r>
          </a:p>
          <a:p>
            <a:pPr lvl="0"/>
            <a:endParaRPr lang="cs-CZ" dirty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276090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ctr"/>
            <a:r>
              <a:rPr lang="cs-CZ" dirty="0"/>
              <a:t>Základní architektura systému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2204" y="972319"/>
            <a:ext cx="8999538" cy="5783263"/>
          </a:xfrm>
        </p:spPr>
        <p:txBody>
          <a:bodyPr/>
          <a:lstStyle/>
          <a:p>
            <a:pPr marL="0" lvl="0" indent="0" algn="ctr">
              <a:buNone/>
            </a:pPr>
            <a:endParaRPr lang="cs-CZ" sz="3200" dirty="0" smtClean="0"/>
          </a:p>
          <a:p>
            <a:pPr marL="0" lvl="0" indent="0" algn="ctr">
              <a:buNone/>
            </a:pPr>
            <a:r>
              <a:rPr lang="cs-CZ" sz="3200" dirty="0" smtClean="0"/>
              <a:t>Třívrstvý model</a:t>
            </a:r>
          </a:p>
          <a:p>
            <a:pPr lvl="0"/>
            <a:endParaRPr lang="cs-CZ" dirty="0"/>
          </a:p>
          <a:p>
            <a:endParaRPr lang="cs-CZ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046" y="2628503"/>
            <a:ext cx="2552700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9345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Datová báze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cs-CZ" dirty="0" smtClean="0"/>
          </a:p>
          <a:p>
            <a:pPr marL="0" lvl="0" indent="0" algn="ctr">
              <a:buNone/>
            </a:pPr>
            <a:r>
              <a:rPr lang="cs-CZ" sz="3200" dirty="0" smtClean="0"/>
              <a:t>Registr</a:t>
            </a:r>
            <a:r>
              <a:rPr lang="cs-CZ" sz="3200" dirty="0"/>
              <a:t>, banka a </a:t>
            </a:r>
            <a:r>
              <a:rPr lang="cs-CZ" sz="3200" dirty="0" smtClean="0"/>
              <a:t>archiv</a:t>
            </a:r>
          </a:p>
          <a:p>
            <a:r>
              <a:rPr lang="cs-CZ" b="1" dirty="0"/>
              <a:t>Registr</a:t>
            </a:r>
            <a:r>
              <a:rPr lang="cs-CZ" dirty="0"/>
              <a:t> je datový repositář, ve kterém jsou udržovány údaje, které je povoleno v průběhu času měnit. </a:t>
            </a:r>
            <a:r>
              <a:rPr lang="cs-CZ" dirty="0" smtClean="0"/>
              <a:t>( příklad - registr uživatelů)</a:t>
            </a:r>
          </a:p>
          <a:p>
            <a:r>
              <a:rPr lang="cs-CZ" b="1" dirty="0" smtClean="0"/>
              <a:t>Banka</a:t>
            </a:r>
            <a:r>
              <a:rPr lang="cs-CZ" dirty="0" smtClean="0"/>
              <a:t> </a:t>
            </a:r>
            <a:r>
              <a:rPr lang="cs-CZ" dirty="0"/>
              <a:t>umožňuje stejně jako registr údaje přidávat a odstraňovat, neumožňuje však údaje měnit. </a:t>
            </a:r>
            <a:r>
              <a:rPr lang="cs-CZ" dirty="0" smtClean="0"/>
              <a:t>(příklad banka témat) </a:t>
            </a:r>
          </a:p>
          <a:p>
            <a:r>
              <a:rPr lang="cs-CZ" b="1" dirty="0" smtClean="0"/>
              <a:t>Archiv</a:t>
            </a:r>
            <a:r>
              <a:rPr lang="cs-CZ" dirty="0"/>
              <a:t> </a:t>
            </a:r>
            <a:r>
              <a:rPr lang="cs-CZ" dirty="0" smtClean="0"/>
              <a:t>je datový repositář do kterého lze </a:t>
            </a:r>
            <a:r>
              <a:rPr lang="cs-CZ" dirty="0"/>
              <a:t>data pouze vkládat, nelze je měnit ani je z něj odstraňovat</a:t>
            </a:r>
            <a:endParaRPr lang="cs-CZ" dirty="0" smtClean="0"/>
          </a:p>
          <a:p>
            <a:endParaRPr lang="cs-CZ" dirty="0" smtClean="0"/>
          </a:p>
          <a:p>
            <a:pPr lvl="0"/>
            <a:endParaRPr lang="cs-CZ" dirty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240353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Jádro systému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cs-CZ" dirty="0" smtClean="0"/>
          </a:p>
          <a:p>
            <a:pPr marL="995363" lvl="2" indent="0">
              <a:buNone/>
            </a:pPr>
            <a:r>
              <a:rPr lang="cs-CZ" b="1" dirty="0"/>
              <a:t>Jádro systému</a:t>
            </a:r>
          </a:p>
          <a:p>
            <a:pPr marL="0" indent="0">
              <a:buNone/>
            </a:pPr>
            <a:r>
              <a:rPr lang="cs-CZ" dirty="0"/>
              <a:t>Jádro systému </a:t>
            </a:r>
            <a:r>
              <a:rPr lang="cs-CZ" dirty="0" smtClean="0"/>
              <a:t>řídí </a:t>
            </a:r>
            <a:r>
              <a:rPr lang="cs-CZ" dirty="0"/>
              <a:t>a realizuje veškeré operace systému. Základ jádra systému tvoří interní komponenty pro řízení přístupu (ověřování uživatelů a jejich práv, monitorování a zaznamenávání činnosti uživatelů atd.), komponenty pro práci s datovou bází, </a:t>
            </a:r>
            <a:r>
              <a:rPr lang="cs-CZ" dirty="0" smtClean="0"/>
              <a:t>a </a:t>
            </a:r>
            <a:r>
              <a:rPr lang="cs-CZ" dirty="0"/>
              <a:t>sada dalších pomocných komponent. </a:t>
            </a:r>
            <a:r>
              <a:rPr lang="cs-CZ" dirty="0" smtClean="0"/>
              <a:t>Jádro zajišťuje </a:t>
            </a:r>
            <a:r>
              <a:rPr lang="cs-CZ" dirty="0"/>
              <a:t>všechny operace systému, a garantuje, že jsou prováděny v souladu se specifikací a stanovenými pravidly. Přístup k operacím jádra systému je řízen na základě tzv. uživatelských rolí, </a:t>
            </a:r>
            <a:r>
              <a:rPr lang="cs-CZ" dirty="0" smtClean="0"/>
              <a:t>pomocí nichž má každý uživatel přidělenou pevně </a:t>
            </a:r>
            <a:r>
              <a:rPr lang="cs-CZ" dirty="0"/>
              <a:t>definovanou sadu oprávnění.</a:t>
            </a:r>
          </a:p>
          <a:p>
            <a:endParaRPr lang="cs-CZ" dirty="0" smtClean="0"/>
          </a:p>
          <a:p>
            <a:pPr lvl="0"/>
            <a:endParaRPr lang="cs-CZ" dirty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605849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algn="ctr"/>
            <a:r>
              <a:rPr lang="cs-CZ" dirty="0" smtClean="0"/>
              <a:t>Aplikace IIS</a:t>
            </a:r>
            <a:endParaRPr lang="cs-CZ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2204" y="972319"/>
            <a:ext cx="8999538" cy="5783263"/>
          </a:xfrm>
        </p:spPr>
        <p:txBody>
          <a:bodyPr/>
          <a:lstStyle/>
          <a:p>
            <a:pPr marL="0" lvl="0" indent="0" algn="ctr">
              <a:buNone/>
            </a:pPr>
            <a:endParaRPr lang="cs-CZ" sz="3200" dirty="0" smtClean="0"/>
          </a:p>
          <a:p>
            <a:pPr lvl="0"/>
            <a:endParaRPr lang="cs-CZ" dirty="0"/>
          </a:p>
          <a:p>
            <a:endParaRPr lang="cs-CZ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175" y="975039"/>
            <a:ext cx="5000709" cy="5901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0099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Popis </a:t>
            </a:r>
            <a:r>
              <a:rPr lang="cs-CZ" dirty="0" smtClean="0"/>
              <a:t>aplikací - redakční </a:t>
            </a:r>
            <a:r>
              <a:rPr lang="cs-CZ" dirty="0"/>
              <a:t>systém pro přípravu </a:t>
            </a:r>
            <a:r>
              <a:rPr lang="cs-CZ" dirty="0" smtClean="0"/>
              <a:t>témat</a:t>
            </a:r>
            <a:endParaRPr lang="cs-CZ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b="1" dirty="0" smtClean="0"/>
          </a:p>
          <a:p>
            <a:pPr marL="0" indent="0" algn="ctr">
              <a:buNone/>
            </a:pPr>
            <a:r>
              <a:rPr lang="cs-CZ" b="1" dirty="0" smtClean="0"/>
              <a:t>Příprava témat</a:t>
            </a:r>
          </a:p>
          <a:p>
            <a:pPr marL="803275" lvl="0" indent="-358775"/>
            <a:r>
              <a:rPr lang="cs-CZ" dirty="0" smtClean="0"/>
              <a:t>Sběr </a:t>
            </a:r>
            <a:r>
              <a:rPr lang="cs-CZ" dirty="0"/>
              <a:t>námětů na </a:t>
            </a:r>
            <a:r>
              <a:rPr lang="cs-CZ" dirty="0" smtClean="0"/>
              <a:t>témata </a:t>
            </a:r>
            <a:r>
              <a:rPr lang="cs-CZ" dirty="0" smtClean="0"/>
              <a:t>– veřejný kontaktní formulář</a:t>
            </a:r>
            <a:endParaRPr lang="cs-CZ" dirty="0"/>
          </a:p>
          <a:p>
            <a:pPr marL="803275" lvl="0" indent="-358775"/>
            <a:r>
              <a:rPr lang="cs-CZ" dirty="0" smtClean="0"/>
              <a:t>Tvorba tématu - iniciuje </a:t>
            </a:r>
            <a:r>
              <a:rPr lang="cs-CZ" dirty="0"/>
              <a:t>editor vytvořením tématu v registru připravovaných témat a přidělením oprávnění vybraným autorům toto téma zpracovávat. </a:t>
            </a:r>
          </a:p>
          <a:p>
            <a:pPr marL="803275" lvl="0" indent="-358775"/>
            <a:r>
              <a:rPr lang="cs-CZ" dirty="0" smtClean="0"/>
              <a:t>Schválení tématu – editor, </a:t>
            </a:r>
            <a:r>
              <a:rPr lang="cs-CZ" dirty="0" smtClean="0"/>
              <a:t>schvalovatel</a:t>
            </a:r>
            <a:r>
              <a:rPr lang="cs-CZ" dirty="0"/>
              <a:t>é</a:t>
            </a:r>
            <a:r>
              <a:rPr lang="cs-CZ" dirty="0" smtClean="0"/>
              <a:t>, s</a:t>
            </a:r>
            <a:r>
              <a:rPr lang="en-US" dirty="0" err="1" smtClean="0"/>
              <a:t>upervizor</a:t>
            </a:r>
            <a:r>
              <a:rPr lang="en-US" dirty="0" smtClean="0"/>
              <a:t> </a:t>
            </a:r>
            <a:r>
              <a:rPr lang="en-US" dirty="0" err="1" smtClean="0"/>
              <a:t>oboru</a:t>
            </a:r>
            <a:r>
              <a:rPr lang="cs-CZ" dirty="0" smtClean="0"/>
              <a:t>. </a:t>
            </a:r>
            <a:endParaRPr lang="cs-CZ" dirty="0"/>
          </a:p>
          <a:p>
            <a:endParaRPr lang="cs-CZ" dirty="0" smtClean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41524038"/>
      </p:ext>
    </p:extLst>
  </p:cSld>
  <p:clrMapOvr>
    <a:masterClrMapping/>
  </p:clrMapOvr>
</p:sld>
</file>

<file path=ppt/theme/theme1.xml><?xml version="1.0" encoding="utf-8"?>
<a:theme xmlns:a="http://schemas.openxmlformats.org/drawingml/2006/main" name="NZZ">
  <a:themeElements>
    <a:clrScheme name="NZZ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Z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9533" tIns="49769" rIns="99533" bIns="49769" numCol="1" anchor="ctr" anchorCtr="0" compatLnSpc="1">
        <a:prstTxWarp prst="textNoShape">
          <a:avLst/>
        </a:prstTxWarp>
      </a:bodyPr>
      <a:lstStyle>
        <a:defPPr marL="0" marR="0" indent="0" algn="r" defTabSz="11350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7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9533" tIns="49769" rIns="99533" bIns="49769" numCol="1" anchor="ctr" anchorCtr="0" compatLnSpc="1">
        <a:prstTxWarp prst="textNoShape">
          <a:avLst/>
        </a:prstTxWarp>
      </a:bodyPr>
      <a:lstStyle>
        <a:defPPr marL="0" marR="0" indent="0" algn="r" defTabSz="11350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7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Z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Z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Z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Z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Z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Z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Z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Z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Z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Z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Z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Z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NZZ</Template>
  <TotalTime>176</TotalTime>
  <Words>540</Words>
  <Application>Microsoft Office PowerPoint</Application>
  <PresentationFormat>Custom</PresentationFormat>
  <Paragraphs>122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NZZ</vt:lpstr>
      <vt:lpstr>PowerPoint Presentation</vt:lpstr>
      <vt:lpstr>Cíle IIS</vt:lpstr>
      <vt:lpstr>Cíle IIS</vt:lpstr>
      <vt:lpstr>Požadavky na IIS</vt:lpstr>
      <vt:lpstr>Základní architektura systému</vt:lpstr>
      <vt:lpstr>Datová báze</vt:lpstr>
      <vt:lpstr>Jádro systému</vt:lpstr>
      <vt:lpstr>Aplikace IIS</vt:lpstr>
      <vt:lpstr>Popis aplikací - redakční systém pro přípravu témat</vt:lpstr>
      <vt:lpstr>Popis aplikací - redakční systém pro přípravu témat</vt:lpstr>
      <vt:lpstr>Popis aplikací - redakční systém pro přípravu témat</vt:lpstr>
      <vt:lpstr>Popis aplikací – Editor šablon JZZZ</vt:lpstr>
      <vt:lpstr>Popis aplikací – Aplikace pro tvorbu JZZZ</vt:lpstr>
      <vt:lpstr>Popis aplikací – Portál pro školy</vt:lpstr>
      <vt:lpstr>Helpdesk - systém pro podporu uživatelů</vt:lpstr>
      <vt:lpstr>Aplikace pro správu systému</vt:lpstr>
      <vt:lpstr>PowerPoint Presentation</vt:lpstr>
    </vt:vector>
  </TitlesOfParts>
  <Company>NUOV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hana.husakova</dc:creator>
  <cp:lastModifiedBy>Martin Dvořák</cp:lastModifiedBy>
  <cp:revision>21</cp:revision>
  <dcterms:created xsi:type="dcterms:W3CDTF">2010-11-29T12:12:55Z</dcterms:created>
  <dcterms:modified xsi:type="dcterms:W3CDTF">2010-12-07T09:36:20Z</dcterms:modified>
</cp:coreProperties>
</file>