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8" r:id="rId2"/>
  </p:sldMasterIdLst>
  <p:notesMasterIdLst>
    <p:notesMasterId r:id="rId24"/>
  </p:notesMasterIdLst>
  <p:handoutMasterIdLst>
    <p:handoutMasterId r:id="rId25"/>
  </p:handoutMasterIdLst>
  <p:sldIdLst>
    <p:sldId id="1492" r:id="rId3"/>
    <p:sldId id="1493" r:id="rId4"/>
    <p:sldId id="1513" r:id="rId5"/>
    <p:sldId id="1517" r:id="rId6"/>
    <p:sldId id="1533" r:id="rId7"/>
    <p:sldId id="1506" r:id="rId8"/>
    <p:sldId id="1514" r:id="rId9"/>
    <p:sldId id="1508" r:id="rId10"/>
    <p:sldId id="1521" r:id="rId11"/>
    <p:sldId id="1518" r:id="rId12"/>
    <p:sldId id="1519" r:id="rId13"/>
    <p:sldId id="1534" r:id="rId14"/>
    <p:sldId id="1535" r:id="rId15"/>
    <p:sldId id="1424" r:id="rId16"/>
    <p:sldId id="1512" r:id="rId17"/>
    <p:sldId id="1431" r:id="rId18"/>
    <p:sldId id="1522" r:id="rId19"/>
    <p:sldId id="1426" r:id="rId20"/>
    <p:sldId id="1545" r:id="rId21"/>
    <p:sldId id="1546" r:id="rId22"/>
    <p:sldId id="1530" r:id="rId23"/>
  </p:sldIdLst>
  <p:sldSz cx="9144000" cy="6858000" type="screen4x3"/>
  <p:notesSz cx="9926638" cy="6797675"/>
  <p:custDataLst>
    <p:tags r:id="rId26"/>
  </p:custDataLst>
  <p:defaultTextStyle>
    <a:defPPr>
      <a:defRPr lang="en-US"/>
    </a:defPPr>
    <a:lvl1pPr algn="l" rtl="0" eaLnBrk="0" fontAlgn="base" hangingPunct="0">
      <a:spcBef>
        <a:spcPct val="50000"/>
      </a:spcBef>
      <a:spcAft>
        <a:spcPct val="0"/>
      </a:spcAft>
      <a:buFont typeface="Symbol" pitchFamily="18" charset="2"/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50000"/>
      </a:spcBef>
      <a:spcAft>
        <a:spcPct val="0"/>
      </a:spcAft>
      <a:buFont typeface="Symbol" pitchFamily="18" charset="2"/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50000"/>
      </a:spcBef>
      <a:spcAft>
        <a:spcPct val="0"/>
      </a:spcAft>
      <a:buFont typeface="Symbol" pitchFamily="18" charset="2"/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50000"/>
      </a:spcBef>
      <a:spcAft>
        <a:spcPct val="0"/>
      </a:spcAft>
      <a:buFont typeface="Symbol" pitchFamily="18" charset="2"/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50000"/>
      </a:spcBef>
      <a:spcAft>
        <a:spcPct val="0"/>
      </a:spcAft>
      <a:buFont typeface="Symbol" pitchFamily="18" charset="2"/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99"/>
    <a:srgbClr val="009900"/>
    <a:srgbClr val="F8F8F8"/>
    <a:srgbClr val="FF6600"/>
    <a:srgbClr val="808080"/>
    <a:srgbClr val="5F5F5F"/>
    <a:srgbClr val="FF3300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36" autoAdjust="0"/>
    <p:restoredTop sz="96996" autoAdjust="0"/>
  </p:normalViewPr>
  <p:slideViewPr>
    <p:cSldViewPr>
      <p:cViewPr>
        <p:scale>
          <a:sx n="80" d="100"/>
          <a:sy n="80" d="100"/>
        </p:scale>
        <p:origin x="-1118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1782" y="-90"/>
      </p:cViewPr>
      <p:guideLst>
        <p:guide orient="horz" pos="2142"/>
        <p:guide pos="312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2A8F79-1570-4D5B-A871-7E59D39EE08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E6307CDC-03BB-4F1F-A40B-365DD41B013F}">
      <dgm:prSet phldrT="[Text]"/>
      <dgm:spPr/>
      <dgm:t>
        <a:bodyPr vert="vert270"/>
        <a:lstStyle/>
        <a:p>
          <a:r>
            <a:rPr lang="cs-CZ" b="1" u="none" dirty="0" smtClean="0">
              <a:solidFill>
                <a:schemeClr val="accent6"/>
              </a:solidFill>
            </a:rPr>
            <a:t>VYTVOŘENÍ VZTAHU</a:t>
          </a:r>
          <a:endParaRPr lang="cs-CZ" b="1" u="none" dirty="0">
            <a:solidFill>
              <a:schemeClr val="accent6"/>
            </a:solidFill>
          </a:endParaRPr>
        </a:p>
      </dgm:t>
    </dgm:pt>
    <dgm:pt modelId="{CEE9D117-EB2C-409B-9335-A17F49449761}" type="parTrans" cxnId="{9E0D73DB-17DF-4191-9E66-5C86744C9B05}">
      <dgm:prSet/>
      <dgm:spPr/>
      <dgm:t>
        <a:bodyPr/>
        <a:lstStyle/>
        <a:p>
          <a:endParaRPr lang="cs-CZ"/>
        </a:p>
      </dgm:t>
    </dgm:pt>
    <dgm:pt modelId="{F1C97B8C-B7C7-41C4-8F4A-70613C123F67}" type="sibTrans" cxnId="{9E0D73DB-17DF-4191-9E66-5C86744C9B05}">
      <dgm:prSet/>
      <dgm:spPr/>
      <dgm:t>
        <a:bodyPr/>
        <a:lstStyle/>
        <a:p>
          <a:endParaRPr lang="cs-CZ"/>
        </a:p>
      </dgm:t>
    </dgm:pt>
    <dgm:pt modelId="{E38B040A-28DB-45BB-8FF7-54673DA1DA81}">
      <dgm:prSet phldrT="[Text]"/>
      <dgm:spPr/>
      <dgm:t>
        <a:bodyPr vert="vert270"/>
        <a:lstStyle/>
        <a:p>
          <a:r>
            <a:rPr lang="cs-CZ" b="1" u="none" dirty="0" smtClean="0">
              <a:solidFill>
                <a:schemeClr val="accent6"/>
              </a:solidFill>
            </a:rPr>
            <a:t>HLEDÁNÍ ŘEŠENÍ</a:t>
          </a:r>
          <a:endParaRPr lang="cs-CZ" b="1" u="none" dirty="0">
            <a:solidFill>
              <a:schemeClr val="accent6"/>
            </a:solidFill>
          </a:endParaRPr>
        </a:p>
      </dgm:t>
    </dgm:pt>
    <dgm:pt modelId="{CD2EF0A9-36E9-4C44-81BB-604F5DDFC98E}" type="parTrans" cxnId="{F6A62988-60D4-4601-8495-747EC6432AEE}">
      <dgm:prSet/>
      <dgm:spPr/>
      <dgm:t>
        <a:bodyPr/>
        <a:lstStyle/>
        <a:p>
          <a:endParaRPr lang="cs-CZ"/>
        </a:p>
      </dgm:t>
    </dgm:pt>
    <dgm:pt modelId="{7A7BC5C1-1FF0-4265-95F3-E04CDD7E8807}" type="sibTrans" cxnId="{F6A62988-60D4-4601-8495-747EC6432AEE}">
      <dgm:prSet/>
      <dgm:spPr/>
      <dgm:t>
        <a:bodyPr/>
        <a:lstStyle/>
        <a:p>
          <a:endParaRPr lang="cs-CZ"/>
        </a:p>
      </dgm:t>
    </dgm:pt>
    <dgm:pt modelId="{3983DFF4-A3E9-4155-BD0A-EE481AE8F6BE}">
      <dgm:prSet phldrT="[Text]"/>
      <dgm:spPr>
        <a:solidFill>
          <a:schemeClr val="accent1"/>
        </a:solidFill>
      </dgm:spPr>
      <dgm:t>
        <a:bodyPr vert="vert270"/>
        <a:lstStyle/>
        <a:p>
          <a:r>
            <a:rPr lang="cs-CZ" b="1" u="none" dirty="0" smtClean="0">
              <a:solidFill>
                <a:schemeClr val="accent6"/>
              </a:solidFill>
            </a:rPr>
            <a:t>AKČNÍ PLÁN</a:t>
          </a:r>
          <a:endParaRPr lang="cs-CZ" b="1" u="none" dirty="0">
            <a:solidFill>
              <a:schemeClr val="accent6"/>
            </a:solidFill>
          </a:endParaRPr>
        </a:p>
      </dgm:t>
    </dgm:pt>
    <dgm:pt modelId="{C016583D-B9D0-4B86-A8C9-6B06DF8B4B55}" type="parTrans" cxnId="{88869255-6C5E-4652-B4AE-5BB7012C7076}">
      <dgm:prSet/>
      <dgm:spPr/>
      <dgm:t>
        <a:bodyPr/>
        <a:lstStyle/>
        <a:p>
          <a:endParaRPr lang="cs-CZ"/>
        </a:p>
      </dgm:t>
    </dgm:pt>
    <dgm:pt modelId="{7EAB7CA5-CDD6-45CC-8567-165331B76793}" type="sibTrans" cxnId="{88869255-6C5E-4652-B4AE-5BB7012C7076}">
      <dgm:prSet/>
      <dgm:spPr/>
      <dgm:t>
        <a:bodyPr/>
        <a:lstStyle/>
        <a:p>
          <a:endParaRPr lang="cs-CZ"/>
        </a:p>
      </dgm:t>
    </dgm:pt>
    <dgm:pt modelId="{6E460213-F976-4C50-B583-0A501D3E21E8}">
      <dgm:prSet phldrT="[Text]"/>
      <dgm:spPr/>
      <dgm:t>
        <a:bodyPr vert="vert270"/>
        <a:lstStyle/>
        <a:p>
          <a:r>
            <a:rPr lang="cs-CZ" b="1" u="none" dirty="0" smtClean="0">
              <a:solidFill>
                <a:schemeClr val="accent6"/>
              </a:solidFill>
            </a:rPr>
            <a:t>ZHODNOCENÍ A MOTIVACE</a:t>
          </a:r>
          <a:endParaRPr lang="cs-CZ" b="1" u="none" dirty="0">
            <a:solidFill>
              <a:schemeClr val="accent6"/>
            </a:solidFill>
          </a:endParaRPr>
        </a:p>
      </dgm:t>
    </dgm:pt>
    <dgm:pt modelId="{7659ED0F-E7B9-47E3-AD30-B39870D4A505}" type="parTrans" cxnId="{983DFDA6-6644-4F88-943A-E576E09CF050}">
      <dgm:prSet/>
      <dgm:spPr/>
      <dgm:t>
        <a:bodyPr/>
        <a:lstStyle/>
        <a:p>
          <a:endParaRPr lang="cs-CZ"/>
        </a:p>
      </dgm:t>
    </dgm:pt>
    <dgm:pt modelId="{3954F82F-3A5A-4F1E-A12E-01DD1E478D59}" type="sibTrans" cxnId="{983DFDA6-6644-4F88-943A-E576E09CF050}">
      <dgm:prSet/>
      <dgm:spPr/>
      <dgm:t>
        <a:bodyPr/>
        <a:lstStyle/>
        <a:p>
          <a:endParaRPr lang="cs-CZ"/>
        </a:p>
      </dgm:t>
    </dgm:pt>
    <dgm:pt modelId="{17E9556E-0DF7-4113-9258-92B21738478E}">
      <dgm:prSet phldrT="[Text]"/>
      <dgm:spPr/>
      <dgm:t>
        <a:bodyPr vert="vert270"/>
        <a:lstStyle/>
        <a:p>
          <a:r>
            <a:rPr lang="cs-CZ" b="1" u="none" dirty="0" smtClean="0">
              <a:solidFill>
                <a:schemeClr val="accent6"/>
              </a:solidFill>
            </a:rPr>
            <a:t>UZAVŘENÍ KONTRAKTU</a:t>
          </a:r>
          <a:endParaRPr lang="cs-CZ" b="1" u="none" dirty="0">
            <a:solidFill>
              <a:schemeClr val="accent6"/>
            </a:solidFill>
          </a:endParaRPr>
        </a:p>
      </dgm:t>
    </dgm:pt>
    <dgm:pt modelId="{32B0647E-353D-4A9D-A72A-17E5FFC9E075}" type="parTrans" cxnId="{D8086C37-9DFF-4409-A9B1-EFBCEF1055AB}">
      <dgm:prSet/>
      <dgm:spPr/>
      <dgm:t>
        <a:bodyPr/>
        <a:lstStyle/>
        <a:p>
          <a:endParaRPr lang="cs-CZ"/>
        </a:p>
      </dgm:t>
    </dgm:pt>
    <dgm:pt modelId="{F7E6BBA9-0564-44E7-BEB4-83CCC7216C53}" type="sibTrans" cxnId="{D8086C37-9DFF-4409-A9B1-EFBCEF1055AB}">
      <dgm:prSet/>
      <dgm:spPr/>
      <dgm:t>
        <a:bodyPr/>
        <a:lstStyle/>
        <a:p>
          <a:endParaRPr lang="cs-CZ"/>
        </a:p>
      </dgm:t>
    </dgm:pt>
    <dgm:pt modelId="{CF169EA3-568B-4620-87BE-486B9C5147D3}" type="pres">
      <dgm:prSet presAssocID="{C12A8F79-1570-4D5B-A871-7E59D39EE087}" presName="CompostProcess" presStyleCnt="0">
        <dgm:presLayoutVars>
          <dgm:dir/>
          <dgm:resizeHandles val="exact"/>
        </dgm:presLayoutVars>
      </dgm:prSet>
      <dgm:spPr/>
    </dgm:pt>
    <dgm:pt modelId="{8D36982C-8094-425B-905B-C9A52698AEA6}" type="pres">
      <dgm:prSet presAssocID="{C12A8F79-1570-4D5B-A871-7E59D39EE087}" presName="arrow" presStyleLbl="bgShp" presStyleIdx="0" presStyleCnt="1" custScaleX="117647" custLinFactNeighborX="14738" custLinFactNeighborY="-26056"/>
      <dgm:spPr/>
      <dgm:t>
        <a:bodyPr/>
        <a:lstStyle/>
        <a:p>
          <a:endParaRPr lang="cs-CZ"/>
        </a:p>
      </dgm:t>
    </dgm:pt>
    <dgm:pt modelId="{EA074BD3-C492-4575-85A5-B7846B214C64}" type="pres">
      <dgm:prSet presAssocID="{C12A8F79-1570-4D5B-A871-7E59D39EE087}" presName="linearProcess" presStyleCnt="0"/>
      <dgm:spPr/>
    </dgm:pt>
    <dgm:pt modelId="{A775D5E8-4196-4ADC-8CFB-833487C621D1}" type="pres">
      <dgm:prSet presAssocID="{E6307CDC-03BB-4F1F-A40B-365DD41B013F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0806FE0-ECD7-43C6-8CAC-41980A3A0B40}" type="pres">
      <dgm:prSet presAssocID="{F1C97B8C-B7C7-41C4-8F4A-70613C123F67}" presName="sibTrans" presStyleCnt="0"/>
      <dgm:spPr/>
    </dgm:pt>
    <dgm:pt modelId="{FBC19B45-ACB6-4133-8742-558D58A87CC2}" type="pres">
      <dgm:prSet presAssocID="{17E9556E-0DF7-4113-9258-92B21738478E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8B17CED-6C7A-4F83-B6AE-681395B30B94}" type="pres">
      <dgm:prSet presAssocID="{F7E6BBA9-0564-44E7-BEB4-83CCC7216C53}" presName="sibTrans" presStyleCnt="0"/>
      <dgm:spPr/>
    </dgm:pt>
    <dgm:pt modelId="{92A6AB0F-B58E-49DD-86C0-ADE6A601737F}" type="pres">
      <dgm:prSet presAssocID="{E38B040A-28DB-45BB-8FF7-54673DA1DA81}" presName="textNode" presStyleLbl="node1" presStyleIdx="2" presStyleCnt="5" custScaleX="16814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1474973-E336-42CD-8FC8-878164E1CDA5}" type="pres">
      <dgm:prSet presAssocID="{7A7BC5C1-1FF0-4265-95F3-E04CDD7E8807}" presName="sibTrans" presStyleCnt="0"/>
      <dgm:spPr/>
    </dgm:pt>
    <dgm:pt modelId="{42255062-A20E-4097-8B83-0E0EE81A4FAB}" type="pres">
      <dgm:prSet presAssocID="{3983DFF4-A3E9-4155-BD0A-EE481AE8F6BE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17D14B7-03C3-449D-888A-3C608070A372}" type="pres">
      <dgm:prSet presAssocID="{7EAB7CA5-CDD6-45CC-8567-165331B76793}" presName="sibTrans" presStyleCnt="0"/>
      <dgm:spPr/>
    </dgm:pt>
    <dgm:pt modelId="{39992210-6DD7-43CA-9DF2-CA47F0B367BF}" type="pres">
      <dgm:prSet presAssocID="{6E460213-F976-4C50-B583-0A501D3E21E8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F6A62988-60D4-4601-8495-747EC6432AEE}" srcId="{C12A8F79-1570-4D5B-A871-7E59D39EE087}" destId="{E38B040A-28DB-45BB-8FF7-54673DA1DA81}" srcOrd="2" destOrd="0" parTransId="{CD2EF0A9-36E9-4C44-81BB-604F5DDFC98E}" sibTransId="{7A7BC5C1-1FF0-4265-95F3-E04CDD7E8807}"/>
    <dgm:cxn modelId="{9E0D73DB-17DF-4191-9E66-5C86744C9B05}" srcId="{C12A8F79-1570-4D5B-A871-7E59D39EE087}" destId="{E6307CDC-03BB-4F1F-A40B-365DD41B013F}" srcOrd="0" destOrd="0" parTransId="{CEE9D117-EB2C-409B-9335-A17F49449761}" sibTransId="{F1C97B8C-B7C7-41C4-8F4A-70613C123F67}"/>
    <dgm:cxn modelId="{D8086C37-9DFF-4409-A9B1-EFBCEF1055AB}" srcId="{C12A8F79-1570-4D5B-A871-7E59D39EE087}" destId="{17E9556E-0DF7-4113-9258-92B21738478E}" srcOrd="1" destOrd="0" parTransId="{32B0647E-353D-4A9D-A72A-17E5FFC9E075}" sibTransId="{F7E6BBA9-0564-44E7-BEB4-83CCC7216C53}"/>
    <dgm:cxn modelId="{B396E8EB-2C24-4D6B-BDD6-46790DE61671}" type="presOf" srcId="{17E9556E-0DF7-4113-9258-92B21738478E}" destId="{FBC19B45-ACB6-4133-8742-558D58A87CC2}" srcOrd="0" destOrd="0" presId="urn:microsoft.com/office/officeart/2005/8/layout/hProcess9"/>
    <dgm:cxn modelId="{325AC979-39BF-447F-BB51-88015F4568B7}" type="presOf" srcId="{C12A8F79-1570-4D5B-A871-7E59D39EE087}" destId="{CF169EA3-568B-4620-87BE-486B9C5147D3}" srcOrd="0" destOrd="0" presId="urn:microsoft.com/office/officeart/2005/8/layout/hProcess9"/>
    <dgm:cxn modelId="{983DFDA6-6644-4F88-943A-E576E09CF050}" srcId="{C12A8F79-1570-4D5B-A871-7E59D39EE087}" destId="{6E460213-F976-4C50-B583-0A501D3E21E8}" srcOrd="4" destOrd="0" parTransId="{7659ED0F-E7B9-47E3-AD30-B39870D4A505}" sibTransId="{3954F82F-3A5A-4F1E-A12E-01DD1E478D59}"/>
    <dgm:cxn modelId="{04705546-CB99-4F32-A50B-4A6476FB4626}" type="presOf" srcId="{E38B040A-28DB-45BB-8FF7-54673DA1DA81}" destId="{92A6AB0F-B58E-49DD-86C0-ADE6A601737F}" srcOrd="0" destOrd="0" presId="urn:microsoft.com/office/officeart/2005/8/layout/hProcess9"/>
    <dgm:cxn modelId="{0A3EA1DE-42A3-446E-B30B-9E1D3D6E112A}" type="presOf" srcId="{6E460213-F976-4C50-B583-0A501D3E21E8}" destId="{39992210-6DD7-43CA-9DF2-CA47F0B367BF}" srcOrd="0" destOrd="0" presId="urn:microsoft.com/office/officeart/2005/8/layout/hProcess9"/>
    <dgm:cxn modelId="{AD684967-B669-4C0B-8895-35148A31E658}" type="presOf" srcId="{3983DFF4-A3E9-4155-BD0A-EE481AE8F6BE}" destId="{42255062-A20E-4097-8B83-0E0EE81A4FAB}" srcOrd="0" destOrd="0" presId="urn:microsoft.com/office/officeart/2005/8/layout/hProcess9"/>
    <dgm:cxn modelId="{88869255-6C5E-4652-B4AE-5BB7012C7076}" srcId="{C12A8F79-1570-4D5B-A871-7E59D39EE087}" destId="{3983DFF4-A3E9-4155-BD0A-EE481AE8F6BE}" srcOrd="3" destOrd="0" parTransId="{C016583D-B9D0-4B86-A8C9-6B06DF8B4B55}" sibTransId="{7EAB7CA5-CDD6-45CC-8567-165331B76793}"/>
    <dgm:cxn modelId="{89F19D4D-FF99-41D0-8B81-75AE836FE6B3}" type="presOf" srcId="{E6307CDC-03BB-4F1F-A40B-365DD41B013F}" destId="{A775D5E8-4196-4ADC-8CFB-833487C621D1}" srcOrd="0" destOrd="0" presId="urn:microsoft.com/office/officeart/2005/8/layout/hProcess9"/>
    <dgm:cxn modelId="{0E71CEE0-B60A-4BDD-A79F-60B397CD5D0A}" type="presParOf" srcId="{CF169EA3-568B-4620-87BE-486B9C5147D3}" destId="{8D36982C-8094-425B-905B-C9A52698AEA6}" srcOrd="0" destOrd="0" presId="urn:microsoft.com/office/officeart/2005/8/layout/hProcess9"/>
    <dgm:cxn modelId="{3712DC76-1008-4E75-9216-5F0061E81FB6}" type="presParOf" srcId="{CF169EA3-568B-4620-87BE-486B9C5147D3}" destId="{EA074BD3-C492-4575-85A5-B7846B214C64}" srcOrd="1" destOrd="0" presId="urn:microsoft.com/office/officeart/2005/8/layout/hProcess9"/>
    <dgm:cxn modelId="{E5C3BB3C-6693-4FE5-A025-A327AE72B1F8}" type="presParOf" srcId="{EA074BD3-C492-4575-85A5-B7846B214C64}" destId="{A775D5E8-4196-4ADC-8CFB-833487C621D1}" srcOrd="0" destOrd="0" presId="urn:microsoft.com/office/officeart/2005/8/layout/hProcess9"/>
    <dgm:cxn modelId="{AFC065BF-E612-4B0E-9C4D-335119E7454A}" type="presParOf" srcId="{EA074BD3-C492-4575-85A5-B7846B214C64}" destId="{B0806FE0-ECD7-43C6-8CAC-41980A3A0B40}" srcOrd="1" destOrd="0" presId="urn:microsoft.com/office/officeart/2005/8/layout/hProcess9"/>
    <dgm:cxn modelId="{8FF73D99-9F2A-4C82-A494-50E424885334}" type="presParOf" srcId="{EA074BD3-C492-4575-85A5-B7846B214C64}" destId="{FBC19B45-ACB6-4133-8742-558D58A87CC2}" srcOrd="2" destOrd="0" presId="urn:microsoft.com/office/officeart/2005/8/layout/hProcess9"/>
    <dgm:cxn modelId="{2BFC4755-690A-48E7-85A4-840B9A65D518}" type="presParOf" srcId="{EA074BD3-C492-4575-85A5-B7846B214C64}" destId="{88B17CED-6C7A-4F83-B6AE-681395B30B94}" srcOrd="3" destOrd="0" presId="urn:microsoft.com/office/officeart/2005/8/layout/hProcess9"/>
    <dgm:cxn modelId="{02EDFC2F-72E3-4BD2-B96B-4C2302F39439}" type="presParOf" srcId="{EA074BD3-C492-4575-85A5-B7846B214C64}" destId="{92A6AB0F-B58E-49DD-86C0-ADE6A601737F}" srcOrd="4" destOrd="0" presId="urn:microsoft.com/office/officeart/2005/8/layout/hProcess9"/>
    <dgm:cxn modelId="{5A7603BF-E33B-4434-A9F3-2BF0C698A83A}" type="presParOf" srcId="{EA074BD3-C492-4575-85A5-B7846B214C64}" destId="{61474973-E336-42CD-8FC8-878164E1CDA5}" srcOrd="5" destOrd="0" presId="urn:microsoft.com/office/officeart/2005/8/layout/hProcess9"/>
    <dgm:cxn modelId="{7DBFAF6A-FE89-49AD-8AFB-C5AE7A7DAC2F}" type="presParOf" srcId="{EA074BD3-C492-4575-85A5-B7846B214C64}" destId="{42255062-A20E-4097-8B83-0E0EE81A4FAB}" srcOrd="6" destOrd="0" presId="urn:microsoft.com/office/officeart/2005/8/layout/hProcess9"/>
    <dgm:cxn modelId="{BCDCDC0B-3229-4594-9A12-A7D6E49362FC}" type="presParOf" srcId="{EA074BD3-C492-4575-85A5-B7846B214C64}" destId="{917D14B7-03C3-449D-888A-3C608070A372}" srcOrd="7" destOrd="0" presId="urn:microsoft.com/office/officeart/2005/8/layout/hProcess9"/>
    <dgm:cxn modelId="{6C230279-025D-4E91-B95D-EACFDF6DDDFE}" type="presParOf" srcId="{EA074BD3-C492-4575-85A5-B7846B214C64}" destId="{39992210-6DD7-43CA-9DF2-CA47F0B367BF}" srcOrd="8" destOrd="0" presId="urn:microsoft.com/office/officeart/2005/8/layout/hProcess9"/>
  </dgm:cxnLst>
  <dgm:bg>
    <a:effectLst>
      <a:glow rad="63500">
        <a:schemeClr val="accent2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A4CC5A-55F4-40D0-9B35-E39D4993D780}" type="doc">
      <dgm:prSet loTypeId="urn:microsoft.com/office/officeart/2005/8/layout/pyramid1" loCatId="pyramid" qsTypeId="urn:microsoft.com/office/officeart/2005/8/quickstyle/simple1" qsCatId="simple" csTypeId="urn:microsoft.com/office/officeart/2005/8/colors/accent4_2" csCatId="accent4" phldr="1"/>
      <dgm:spPr/>
    </dgm:pt>
    <dgm:pt modelId="{A8E2132D-A5BD-4E16-B095-C31C59A40DE3}">
      <dgm:prSet phldrT="[Text]"/>
      <dgm:spPr/>
      <dgm:t>
        <a:bodyPr/>
        <a:lstStyle/>
        <a:p>
          <a:r>
            <a:rPr lang="cs-CZ" dirty="0" smtClean="0"/>
            <a:t> </a:t>
          </a:r>
          <a:endParaRPr lang="cs-CZ" dirty="0"/>
        </a:p>
      </dgm:t>
    </dgm:pt>
    <dgm:pt modelId="{CA3F2D50-66AE-4D7A-8954-FDD4260C3624}" type="parTrans" cxnId="{D524CB2F-D3EA-40E7-9285-8D7DA310D811}">
      <dgm:prSet/>
      <dgm:spPr/>
      <dgm:t>
        <a:bodyPr/>
        <a:lstStyle/>
        <a:p>
          <a:endParaRPr lang="cs-CZ"/>
        </a:p>
      </dgm:t>
    </dgm:pt>
    <dgm:pt modelId="{06E10FE8-3895-4BAB-9928-88A5B156C8A5}" type="sibTrans" cxnId="{D524CB2F-D3EA-40E7-9285-8D7DA310D811}">
      <dgm:prSet/>
      <dgm:spPr/>
      <dgm:t>
        <a:bodyPr/>
        <a:lstStyle/>
        <a:p>
          <a:endParaRPr lang="cs-CZ"/>
        </a:p>
      </dgm:t>
    </dgm:pt>
    <dgm:pt modelId="{65A03721-2212-417E-B499-889A30443537}">
      <dgm:prSet phldrT="[Text]"/>
      <dgm:spPr/>
      <dgm:t>
        <a:bodyPr/>
        <a:lstStyle/>
        <a:p>
          <a:r>
            <a:rPr lang="cs-CZ" dirty="0" smtClean="0"/>
            <a:t> </a:t>
          </a:r>
          <a:endParaRPr lang="cs-CZ" dirty="0"/>
        </a:p>
      </dgm:t>
    </dgm:pt>
    <dgm:pt modelId="{BE7A68F9-E2D6-4D1F-B8CE-173ECE4EF55F}" type="parTrans" cxnId="{4DFCF5DB-A0A1-4C0A-B22E-EB95234A1757}">
      <dgm:prSet/>
      <dgm:spPr/>
      <dgm:t>
        <a:bodyPr/>
        <a:lstStyle/>
        <a:p>
          <a:endParaRPr lang="cs-CZ"/>
        </a:p>
      </dgm:t>
    </dgm:pt>
    <dgm:pt modelId="{F1EEF09B-F789-4F7A-A266-1C95B8F204C6}" type="sibTrans" cxnId="{4DFCF5DB-A0A1-4C0A-B22E-EB95234A1757}">
      <dgm:prSet/>
      <dgm:spPr/>
      <dgm:t>
        <a:bodyPr/>
        <a:lstStyle/>
        <a:p>
          <a:endParaRPr lang="cs-CZ"/>
        </a:p>
      </dgm:t>
    </dgm:pt>
    <dgm:pt modelId="{A6C13F10-7E61-44C4-981B-A9FA6FD69DBA}">
      <dgm:prSet phldrT="[Text]"/>
      <dgm:spPr/>
      <dgm:t>
        <a:bodyPr/>
        <a:lstStyle/>
        <a:p>
          <a:r>
            <a:rPr lang="cs-CZ" dirty="0" smtClean="0"/>
            <a:t> </a:t>
          </a:r>
          <a:endParaRPr lang="cs-CZ" dirty="0"/>
        </a:p>
      </dgm:t>
    </dgm:pt>
    <dgm:pt modelId="{56CE1804-5BD5-465D-B4E1-3815094E71A7}" type="parTrans" cxnId="{C6572718-F74D-41CA-9CDE-635A74DAE4D5}">
      <dgm:prSet/>
      <dgm:spPr/>
      <dgm:t>
        <a:bodyPr/>
        <a:lstStyle/>
        <a:p>
          <a:endParaRPr lang="cs-CZ"/>
        </a:p>
      </dgm:t>
    </dgm:pt>
    <dgm:pt modelId="{0E56DAB8-B8FC-49FE-ABC7-C66B5180A68E}" type="sibTrans" cxnId="{C6572718-F74D-41CA-9CDE-635A74DAE4D5}">
      <dgm:prSet/>
      <dgm:spPr/>
      <dgm:t>
        <a:bodyPr/>
        <a:lstStyle/>
        <a:p>
          <a:endParaRPr lang="cs-CZ"/>
        </a:p>
      </dgm:t>
    </dgm:pt>
    <dgm:pt modelId="{09C54C79-0E8E-4DAB-AED6-9AE47801B569}">
      <dgm:prSet phldrT="[Text]"/>
      <dgm:spPr/>
      <dgm:t>
        <a:bodyPr/>
        <a:lstStyle/>
        <a:p>
          <a:endParaRPr lang="cs-CZ" dirty="0"/>
        </a:p>
      </dgm:t>
    </dgm:pt>
    <dgm:pt modelId="{2B9B032D-3EB0-4694-8493-D4D07DB2010B}" type="parTrans" cxnId="{8E151371-82D0-46C2-98B6-65A5E8EA44BB}">
      <dgm:prSet/>
      <dgm:spPr/>
      <dgm:t>
        <a:bodyPr/>
        <a:lstStyle/>
        <a:p>
          <a:endParaRPr lang="cs-CZ"/>
        </a:p>
      </dgm:t>
    </dgm:pt>
    <dgm:pt modelId="{AF2E591A-A2A5-4E47-A30D-9FF5EF46B260}" type="sibTrans" cxnId="{8E151371-82D0-46C2-98B6-65A5E8EA44BB}">
      <dgm:prSet/>
      <dgm:spPr/>
      <dgm:t>
        <a:bodyPr/>
        <a:lstStyle/>
        <a:p>
          <a:endParaRPr lang="cs-CZ"/>
        </a:p>
      </dgm:t>
    </dgm:pt>
    <dgm:pt modelId="{097332A6-DBB5-4D07-8214-6E4D2CD69604}">
      <dgm:prSet phldrT="[Text]"/>
      <dgm:spPr/>
      <dgm:t>
        <a:bodyPr/>
        <a:lstStyle/>
        <a:p>
          <a:endParaRPr lang="cs-CZ" dirty="0"/>
        </a:p>
      </dgm:t>
    </dgm:pt>
    <dgm:pt modelId="{1341DCAB-DA14-4824-B047-81064D09A8F1}" type="parTrans" cxnId="{14E763F9-600B-491E-985F-24783396DEA0}">
      <dgm:prSet/>
      <dgm:spPr/>
      <dgm:t>
        <a:bodyPr/>
        <a:lstStyle/>
        <a:p>
          <a:endParaRPr lang="cs-CZ"/>
        </a:p>
      </dgm:t>
    </dgm:pt>
    <dgm:pt modelId="{3EB6A5A7-01EF-4476-9E04-ABC87EA7F960}" type="sibTrans" cxnId="{14E763F9-600B-491E-985F-24783396DEA0}">
      <dgm:prSet/>
      <dgm:spPr/>
      <dgm:t>
        <a:bodyPr/>
        <a:lstStyle/>
        <a:p>
          <a:endParaRPr lang="cs-CZ"/>
        </a:p>
      </dgm:t>
    </dgm:pt>
    <dgm:pt modelId="{4F34DCFF-0211-4185-A447-38D20088E197}" type="pres">
      <dgm:prSet presAssocID="{DCA4CC5A-55F4-40D0-9B35-E39D4993D780}" presName="Name0" presStyleCnt="0">
        <dgm:presLayoutVars>
          <dgm:dir/>
          <dgm:animLvl val="lvl"/>
          <dgm:resizeHandles val="exact"/>
        </dgm:presLayoutVars>
      </dgm:prSet>
      <dgm:spPr/>
    </dgm:pt>
    <dgm:pt modelId="{7B3E6C2D-03E0-4842-9B7C-505DA93554C3}" type="pres">
      <dgm:prSet presAssocID="{A8E2132D-A5BD-4E16-B095-C31C59A40DE3}" presName="Name8" presStyleCnt="0"/>
      <dgm:spPr/>
    </dgm:pt>
    <dgm:pt modelId="{9C93ED90-AC77-4934-82B5-5CDC63D33AD6}" type="pres">
      <dgm:prSet presAssocID="{A8E2132D-A5BD-4E16-B095-C31C59A40DE3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FA8260D-170F-4E28-AFFD-AAE454F1B4F2}" type="pres">
      <dgm:prSet presAssocID="{A8E2132D-A5BD-4E16-B095-C31C59A40DE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D83DD62-00A5-44C3-8747-ECAABB9DFCCF}" type="pres">
      <dgm:prSet presAssocID="{65A03721-2212-417E-B499-889A30443537}" presName="Name8" presStyleCnt="0"/>
      <dgm:spPr/>
    </dgm:pt>
    <dgm:pt modelId="{8BDC9C95-D7CB-4071-B892-60137441AAFB}" type="pres">
      <dgm:prSet presAssocID="{65A03721-2212-417E-B499-889A30443537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68A4ED4-9D0B-4808-A391-BE372E260BF9}" type="pres">
      <dgm:prSet presAssocID="{65A03721-2212-417E-B499-889A3044353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C195FF3B-3C06-4A08-BCDC-AEC1A4595838}" type="pres">
      <dgm:prSet presAssocID="{A6C13F10-7E61-44C4-981B-A9FA6FD69DBA}" presName="Name8" presStyleCnt="0"/>
      <dgm:spPr/>
    </dgm:pt>
    <dgm:pt modelId="{A7A68EE1-EA16-4840-B5C1-B5CE8D080081}" type="pres">
      <dgm:prSet presAssocID="{A6C13F10-7E61-44C4-981B-A9FA6FD69DBA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4733B64-F118-49F3-9582-4D3F74D866EA}" type="pres">
      <dgm:prSet presAssocID="{A6C13F10-7E61-44C4-981B-A9FA6FD69DB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B93AB08-4E40-4017-8BFD-8C0FAC8454E1}" type="pres">
      <dgm:prSet presAssocID="{097332A6-DBB5-4D07-8214-6E4D2CD69604}" presName="Name8" presStyleCnt="0"/>
      <dgm:spPr/>
    </dgm:pt>
    <dgm:pt modelId="{B3D9B6E7-F09B-43E2-B71D-39C4FA8CC359}" type="pres">
      <dgm:prSet presAssocID="{097332A6-DBB5-4D07-8214-6E4D2CD69604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43B6C1D-1932-4AAA-8A47-78126CD937EB}" type="pres">
      <dgm:prSet presAssocID="{097332A6-DBB5-4D07-8214-6E4D2CD6960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AE7F443-3384-424C-B7C5-07B50523E649}" type="pres">
      <dgm:prSet presAssocID="{09C54C79-0E8E-4DAB-AED6-9AE47801B569}" presName="Name8" presStyleCnt="0"/>
      <dgm:spPr/>
    </dgm:pt>
    <dgm:pt modelId="{7EA93F27-46E8-42AC-9E96-753AE4C365B6}" type="pres">
      <dgm:prSet presAssocID="{09C54C79-0E8E-4DAB-AED6-9AE47801B569}" presName="level" presStyleLbl="node1" presStyleIdx="4" presStyleCnt="5" custLinFactY="3882" custLinFactNeighborX="-7894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80E4372-95E1-48C5-9A5A-39973B6ED408}" type="pres">
      <dgm:prSet presAssocID="{09C54C79-0E8E-4DAB-AED6-9AE47801B56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8E151371-82D0-46C2-98B6-65A5E8EA44BB}" srcId="{DCA4CC5A-55F4-40D0-9B35-E39D4993D780}" destId="{09C54C79-0E8E-4DAB-AED6-9AE47801B569}" srcOrd="4" destOrd="0" parTransId="{2B9B032D-3EB0-4694-8493-D4D07DB2010B}" sibTransId="{AF2E591A-A2A5-4E47-A30D-9FF5EF46B260}"/>
    <dgm:cxn modelId="{C643195F-7274-43C9-9FFD-815FC98780E1}" type="presOf" srcId="{09C54C79-0E8E-4DAB-AED6-9AE47801B569}" destId="{E80E4372-95E1-48C5-9A5A-39973B6ED408}" srcOrd="1" destOrd="0" presId="urn:microsoft.com/office/officeart/2005/8/layout/pyramid1"/>
    <dgm:cxn modelId="{DC25D742-3E7E-4980-946C-757880C00A0C}" type="presOf" srcId="{A6C13F10-7E61-44C4-981B-A9FA6FD69DBA}" destId="{24733B64-F118-49F3-9582-4D3F74D866EA}" srcOrd="1" destOrd="0" presId="urn:microsoft.com/office/officeart/2005/8/layout/pyramid1"/>
    <dgm:cxn modelId="{CA6A1DEC-DAAA-42D0-8542-05E73DD24FB9}" type="presOf" srcId="{097332A6-DBB5-4D07-8214-6E4D2CD69604}" destId="{B3D9B6E7-F09B-43E2-B71D-39C4FA8CC359}" srcOrd="0" destOrd="0" presId="urn:microsoft.com/office/officeart/2005/8/layout/pyramid1"/>
    <dgm:cxn modelId="{69E30498-A984-4C1A-BF32-6A059206255A}" type="presOf" srcId="{65A03721-2212-417E-B499-889A30443537}" destId="{068A4ED4-9D0B-4808-A391-BE372E260BF9}" srcOrd="1" destOrd="0" presId="urn:microsoft.com/office/officeart/2005/8/layout/pyramid1"/>
    <dgm:cxn modelId="{C9852285-73C5-4288-9E9D-A55E65AF2374}" type="presOf" srcId="{A6C13F10-7E61-44C4-981B-A9FA6FD69DBA}" destId="{A7A68EE1-EA16-4840-B5C1-B5CE8D080081}" srcOrd="0" destOrd="0" presId="urn:microsoft.com/office/officeart/2005/8/layout/pyramid1"/>
    <dgm:cxn modelId="{7BAA1304-2A16-4A8E-A30F-D755201C540F}" type="presOf" srcId="{DCA4CC5A-55F4-40D0-9B35-E39D4993D780}" destId="{4F34DCFF-0211-4185-A447-38D20088E197}" srcOrd="0" destOrd="0" presId="urn:microsoft.com/office/officeart/2005/8/layout/pyramid1"/>
    <dgm:cxn modelId="{14E763F9-600B-491E-985F-24783396DEA0}" srcId="{DCA4CC5A-55F4-40D0-9B35-E39D4993D780}" destId="{097332A6-DBB5-4D07-8214-6E4D2CD69604}" srcOrd="3" destOrd="0" parTransId="{1341DCAB-DA14-4824-B047-81064D09A8F1}" sibTransId="{3EB6A5A7-01EF-4476-9E04-ABC87EA7F960}"/>
    <dgm:cxn modelId="{F69C8301-96A8-40E9-B58C-6A3C8307A53E}" type="presOf" srcId="{65A03721-2212-417E-B499-889A30443537}" destId="{8BDC9C95-D7CB-4071-B892-60137441AAFB}" srcOrd="0" destOrd="0" presId="urn:microsoft.com/office/officeart/2005/8/layout/pyramid1"/>
    <dgm:cxn modelId="{C6572718-F74D-41CA-9CDE-635A74DAE4D5}" srcId="{DCA4CC5A-55F4-40D0-9B35-E39D4993D780}" destId="{A6C13F10-7E61-44C4-981B-A9FA6FD69DBA}" srcOrd="2" destOrd="0" parTransId="{56CE1804-5BD5-465D-B4E1-3815094E71A7}" sibTransId="{0E56DAB8-B8FC-49FE-ABC7-C66B5180A68E}"/>
    <dgm:cxn modelId="{D524CB2F-D3EA-40E7-9285-8D7DA310D811}" srcId="{DCA4CC5A-55F4-40D0-9B35-E39D4993D780}" destId="{A8E2132D-A5BD-4E16-B095-C31C59A40DE3}" srcOrd="0" destOrd="0" parTransId="{CA3F2D50-66AE-4D7A-8954-FDD4260C3624}" sibTransId="{06E10FE8-3895-4BAB-9928-88A5B156C8A5}"/>
    <dgm:cxn modelId="{0FC67A80-8E6D-4372-A033-343B7CB5BA0C}" type="presOf" srcId="{09C54C79-0E8E-4DAB-AED6-9AE47801B569}" destId="{7EA93F27-46E8-42AC-9E96-753AE4C365B6}" srcOrd="0" destOrd="0" presId="urn:microsoft.com/office/officeart/2005/8/layout/pyramid1"/>
    <dgm:cxn modelId="{C240EE4C-0A82-4844-8E0A-24DA960E52DD}" type="presOf" srcId="{A8E2132D-A5BD-4E16-B095-C31C59A40DE3}" destId="{9C93ED90-AC77-4934-82B5-5CDC63D33AD6}" srcOrd="0" destOrd="0" presId="urn:microsoft.com/office/officeart/2005/8/layout/pyramid1"/>
    <dgm:cxn modelId="{4DFCF5DB-A0A1-4C0A-B22E-EB95234A1757}" srcId="{DCA4CC5A-55F4-40D0-9B35-E39D4993D780}" destId="{65A03721-2212-417E-B499-889A30443537}" srcOrd="1" destOrd="0" parTransId="{BE7A68F9-E2D6-4D1F-B8CE-173ECE4EF55F}" sibTransId="{F1EEF09B-F789-4F7A-A266-1C95B8F204C6}"/>
    <dgm:cxn modelId="{62D828CB-7A93-40CB-9D63-B08D0106501D}" type="presOf" srcId="{A8E2132D-A5BD-4E16-B095-C31C59A40DE3}" destId="{1FA8260D-170F-4E28-AFFD-AAE454F1B4F2}" srcOrd="1" destOrd="0" presId="urn:microsoft.com/office/officeart/2005/8/layout/pyramid1"/>
    <dgm:cxn modelId="{87F9EFBD-ABD4-41D1-AE78-4CB60EEEFCFB}" type="presOf" srcId="{097332A6-DBB5-4D07-8214-6E4D2CD69604}" destId="{F43B6C1D-1932-4AAA-8A47-78126CD937EB}" srcOrd="1" destOrd="0" presId="urn:microsoft.com/office/officeart/2005/8/layout/pyramid1"/>
    <dgm:cxn modelId="{448ADE7D-1573-4446-A10C-A14741BECA60}" type="presParOf" srcId="{4F34DCFF-0211-4185-A447-38D20088E197}" destId="{7B3E6C2D-03E0-4842-9B7C-505DA93554C3}" srcOrd="0" destOrd="0" presId="urn:microsoft.com/office/officeart/2005/8/layout/pyramid1"/>
    <dgm:cxn modelId="{547896B8-EF8F-4DAC-8CBA-0EDB94F69B6D}" type="presParOf" srcId="{7B3E6C2D-03E0-4842-9B7C-505DA93554C3}" destId="{9C93ED90-AC77-4934-82B5-5CDC63D33AD6}" srcOrd="0" destOrd="0" presId="urn:microsoft.com/office/officeart/2005/8/layout/pyramid1"/>
    <dgm:cxn modelId="{4E201CAD-939B-4CFD-991A-90B31B6691EF}" type="presParOf" srcId="{7B3E6C2D-03E0-4842-9B7C-505DA93554C3}" destId="{1FA8260D-170F-4E28-AFFD-AAE454F1B4F2}" srcOrd="1" destOrd="0" presId="urn:microsoft.com/office/officeart/2005/8/layout/pyramid1"/>
    <dgm:cxn modelId="{DAE3DD77-EC2E-4CA1-AA0C-265AE8E5F439}" type="presParOf" srcId="{4F34DCFF-0211-4185-A447-38D20088E197}" destId="{0D83DD62-00A5-44C3-8747-ECAABB9DFCCF}" srcOrd="1" destOrd="0" presId="urn:microsoft.com/office/officeart/2005/8/layout/pyramid1"/>
    <dgm:cxn modelId="{801017DC-8864-454A-8AA0-B640A70C5C09}" type="presParOf" srcId="{0D83DD62-00A5-44C3-8747-ECAABB9DFCCF}" destId="{8BDC9C95-D7CB-4071-B892-60137441AAFB}" srcOrd="0" destOrd="0" presId="urn:microsoft.com/office/officeart/2005/8/layout/pyramid1"/>
    <dgm:cxn modelId="{2F709CAD-4B9A-4966-98A2-5EEBF6295CDE}" type="presParOf" srcId="{0D83DD62-00A5-44C3-8747-ECAABB9DFCCF}" destId="{068A4ED4-9D0B-4808-A391-BE372E260BF9}" srcOrd="1" destOrd="0" presId="urn:microsoft.com/office/officeart/2005/8/layout/pyramid1"/>
    <dgm:cxn modelId="{5B3F5B04-AFED-46BD-AD62-8F40569E2E08}" type="presParOf" srcId="{4F34DCFF-0211-4185-A447-38D20088E197}" destId="{C195FF3B-3C06-4A08-BCDC-AEC1A4595838}" srcOrd="2" destOrd="0" presId="urn:microsoft.com/office/officeart/2005/8/layout/pyramid1"/>
    <dgm:cxn modelId="{A27CAEE0-1C70-4E79-B400-DBD34FCAB277}" type="presParOf" srcId="{C195FF3B-3C06-4A08-BCDC-AEC1A4595838}" destId="{A7A68EE1-EA16-4840-B5C1-B5CE8D080081}" srcOrd="0" destOrd="0" presId="urn:microsoft.com/office/officeart/2005/8/layout/pyramid1"/>
    <dgm:cxn modelId="{B2A4C530-9589-4FAD-94A2-FE1B1CF1700B}" type="presParOf" srcId="{C195FF3B-3C06-4A08-BCDC-AEC1A4595838}" destId="{24733B64-F118-49F3-9582-4D3F74D866EA}" srcOrd="1" destOrd="0" presId="urn:microsoft.com/office/officeart/2005/8/layout/pyramid1"/>
    <dgm:cxn modelId="{8221521B-3D64-410F-A657-1FB88140055A}" type="presParOf" srcId="{4F34DCFF-0211-4185-A447-38D20088E197}" destId="{1B93AB08-4E40-4017-8BFD-8C0FAC8454E1}" srcOrd="3" destOrd="0" presId="urn:microsoft.com/office/officeart/2005/8/layout/pyramid1"/>
    <dgm:cxn modelId="{26508F29-C864-4062-A08F-946F72280AE1}" type="presParOf" srcId="{1B93AB08-4E40-4017-8BFD-8C0FAC8454E1}" destId="{B3D9B6E7-F09B-43E2-B71D-39C4FA8CC359}" srcOrd="0" destOrd="0" presId="urn:microsoft.com/office/officeart/2005/8/layout/pyramid1"/>
    <dgm:cxn modelId="{361A909F-B781-4BAE-A385-7F772B76EE6E}" type="presParOf" srcId="{1B93AB08-4E40-4017-8BFD-8C0FAC8454E1}" destId="{F43B6C1D-1932-4AAA-8A47-78126CD937EB}" srcOrd="1" destOrd="0" presId="urn:microsoft.com/office/officeart/2005/8/layout/pyramid1"/>
    <dgm:cxn modelId="{FA33099C-6242-4006-AFF9-AFDFC8CB4F0C}" type="presParOf" srcId="{4F34DCFF-0211-4185-A447-38D20088E197}" destId="{EAE7F443-3384-424C-B7C5-07B50523E649}" srcOrd="4" destOrd="0" presId="urn:microsoft.com/office/officeart/2005/8/layout/pyramid1"/>
    <dgm:cxn modelId="{6D08D45F-5C6B-443E-97E9-C34317F0061A}" type="presParOf" srcId="{EAE7F443-3384-424C-B7C5-07B50523E649}" destId="{7EA93F27-46E8-42AC-9E96-753AE4C365B6}" srcOrd="0" destOrd="0" presId="urn:microsoft.com/office/officeart/2005/8/layout/pyramid1"/>
    <dgm:cxn modelId="{E1F594D7-DB4A-4BE2-A538-9E10E3CC7B11}" type="presParOf" srcId="{EAE7F443-3384-424C-B7C5-07B50523E649}" destId="{E80E4372-95E1-48C5-9A5A-39973B6ED40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C795C5-7E33-45E1-9269-FA040A440DE1}" type="doc">
      <dgm:prSet loTypeId="urn:microsoft.com/office/officeart/2005/8/layout/cycle2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cs-CZ"/>
        </a:p>
      </dgm:t>
    </dgm:pt>
    <dgm:pt modelId="{FFF24B00-2678-42BE-A432-8AA6EBCB7FDB}">
      <dgm:prSet phldrT="[Text]" custT="1"/>
      <dgm:spPr/>
      <dgm:t>
        <a:bodyPr/>
        <a:lstStyle/>
        <a:p>
          <a:pPr algn="ctr"/>
          <a:r>
            <a:rPr lang="cs-CZ" sz="900" b="1" dirty="0" smtClean="0"/>
            <a:t> </a:t>
          </a:r>
          <a:endParaRPr lang="cs-CZ" sz="900" b="1" dirty="0"/>
        </a:p>
      </dgm:t>
    </dgm:pt>
    <dgm:pt modelId="{8F7D1313-55D8-4210-B896-6275CAA812F7}" type="parTrans" cxnId="{3CE53712-9AD3-4204-BF4E-E6BB189A5D70}">
      <dgm:prSet/>
      <dgm:spPr/>
      <dgm:t>
        <a:bodyPr/>
        <a:lstStyle/>
        <a:p>
          <a:pPr algn="ctr"/>
          <a:endParaRPr lang="cs-CZ"/>
        </a:p>
      </dgm:t>
    </dgm:pt>
    <dgm:pt modelId="{5D8B1DE3-DB21-4DF1-B87F-676FFE5714AD}" type="sibTrans" cxnId="{3CE53712-9AD3-4204-BF4E-E6BB189A5D70}">
      <dgm:prSet/>
      <dgm:spPr/>
      <dgm:t>
        <a:bodyPr/>
        <a:lstStyle/>
        <a:p>
          <a:pPr algn="ctr"/>
          <a:endParaRPr lang="cs-CZ" dirty="0"/>
        </a:p>
      </dgm:t>
    </dgm:pt>
    <dgm:pt modelId="{7EAB05D4-B0DA-4767-A0E0-CDCD7CC6AC42}">
      <dgm:prSet phldrT="[Text]" custT="1"/>
      <dgm:spPr/>
      <dgm:t>
        <a:bodyPr/>
        <a:lstStyle/>
        <a:p>
          <a:pPr algn="ctr"/>
          <a:r>
            <a:rPr lang="cs-CZ" sz="900" b="1" dirty="0" smtClean="0"/>
            <a:t> </a:t>
          </a:r>
          <a:endParaRPr lang="cs-CZ" sz="900" b="1" dirty="0"/>
        </a:p>
      </dgm:t>
    </dgm:pt>
    <dgm:pt modelId="{8F49C4A4-D596-464D-A78A-C366DDF46970}" type="parTrans" cxnId="{26BD0479-90A2-46EF-8A08-A8A0C5901076}">
      <dgm:prSet/>
      <dgm:spPr/>
      <dgm:t>
        <a:bodyPr/>
        <a:lstStyle/>
        <a:p>
          <a:endParaRPr lang="cs-CZ"/>
        </a:p>
      </dgm:t>
    </dgm:pt>
    <dgm:pt modelId="{915D0137-4A85-4514-BCC6-30F32A92B03F}" type="sibTrans" cxnId="{26BD0479-90A2-46EF-8A08-A8A0C5901076}">
      <dgm:prSet/>
      <dgm:spPr/>
      <dgm:t>
        <a:bodyPr/>
        <a:lstStyle/>
        <a:p>
          <a:endParaRPr lang="cs-CZ" dirty="0"/>
        </a:p>
      </dgm:t>
    </dgm:pt>
    <dgm:pt modelId="{0CAEF996-814B-484F-81D0-F5BF138091B6}">
      <dgm:prSet phldrT="[Text]" custT="1"/>
      <dgm:spPr/>
      <dgm:t>
        <a:bodyPr/>
        <a:lstStyle/>
        <a:p>
          <a:pPr algn="ctr"/>
          <a:endParaRPr lang="cs-CZ" sz="900" b="1" dirty="0"/>
        </a:p>
      </dgm:t>
    </dgm:pt>
    <dgm:pt modelId="{86B02CD8-A312-4407-A8A5-6BF44BB658F2}" type="parTrans" cxnId="{3C43D978-6888-494A-BB18-11A1061FCDA5}">
      <dgm:prSet/>
      <dgm:spPr/>
      <dgm:t>
        <a:bodyPr/>
        <a:lstStyle/>
        <a:p>
          <a:endParaRPr lang="cs-CZ"/>
        </a:p>
      </dgm:t>
    </dgm:pt>
    <dgm:pt modelId="{8A7A30DD-0FD1-4FB6-B491-E3138F3FC7F4}" type="sibTrans" cxnId="{3C43D978-6888-494A-BB18-11A1061FCDA5}">
      <dgm:prSet/>
      <dgm:spPr/>
      <dgm:t>
        <a:bodyPr/>
        <a:lstStyle/>
        <a:p>
          <a:endParaRPr lang="cs-CZ" dirty="0"/>
        </a:p>
      </dgm:t>
    </dgm:pt>
    <dgm:pt modelId="{7074604B-A75E-4F54-846A-B96E364283BD}">
      <dgm:prSet phldrT="[Text]" custT="1"/>
      <dgm:spPr/>
      <dgm:t>
        <a:bodyPr/>
        <a:lstStyle/>
        <a:p>
          <a:pPr algn="ctr"/>
          <a:r>
            <a:rPr lang="cs-CZ" sz="900" b="1" dirty="0" smtClean="0"/>
            <a:t> </a:t>
          </a:r>
          <a:endParaRPr lang="cs-CZ" sz="900" b="1" dirty="0"/>
        </a:p>
      </dgm:t>
    </dgm:pt>
    <dgm:pt modelId="{071F520A-E06B-4F56-A956-9519F3C0C7F4}" type="parTrans" cxnId="{26B9A388-50D8-4693-98A2-98809A8F7AD5}">
      <dgm:prSet/>
      <dgm:spPr/>
      <dgm:t>
        <a:bodyPr/>
        <a:lstStyle/>
        <a:p>
          <a:endParaRPr lang="cs-CZ"/>
        </a:p>
      </dgm:t>
    </dgm:pt>
    <dgm:pt modelId="{F9E4FAED-CEC2-47D4-BE3C-AF50A5A05E8D}" type="sibTrans" cxnId="{26B9A388-50D8-4693-98A2-98809A8F7AD5}">
      <dgm:prSet/>
      <dgm:spPr/>
      <dgm:t>
        <a:bodyPr/>
        <a:lstStyle/>
        <a:p>
          <a:endParaRPr lang="cs-CZ" dirty="0"/>
        </a:p>
      </dgm:t>
    </dgm:pt>
    <dgm:pt modelId="{5C19150D-C4D5-4702-B191-F1F7EB42B3E8}">
      <dgm:prSet phldrT="[Text]" custT="1"/>
      <dgm:spPr/>
      <dgm:t>
        <a:bodyPr/>
        <a:lstStyle/>
        <a:p>
          <a:pPr algn="ctr"/>
          <a:endParaRPr lang="cs-CZ" sz="900" b="1" dirty="0"/>
        </a:p>
      </dgm:t>
    </dgm:pt>
    <dgm:pt modelId="{15B00645-C242-416F-AAC2-57B25FC0B54C}" type="parTrans" cxnId="{1E299B25-0581-4683-B853-14BB50B6FB34}">
      <dgm:prSet/>
      <dgm:spPr/>
      <dgm:t>
        <a:bodyPr/>
        <a:lstStyle/>
        <a:p>
          <a:endParaRPr lang="cs-CZ"/>
        </a:p>
      </dgm:t>
    </dgm:pt>
    <dgm:pt modelId="{3D502423-BADC-4946-AA6F-C764E17E0714}" type="sibTrans" cxnId="{1E299B25-0581-4683-B853-14BB50B6FB34}">
      <dgm:prSet/>
      <dgm:spPr/>
      <dgm:t>
        <a:bodyPr/>
        <a:lstStyle/>
        <a:p>
          <a:endParaRPr lang="cs-CZ" dirty="0"/>
        </a:p>
      </dgm:t>
    </dgm:pt>
    <dgm:pt modelId="{FB6F76C1-FC9E-4E78-B2BD-2A065B471AFB}">
      <dgm:prSet phldrT="[Text]" custT="1"/>
      <dgm:spPr/>
      <dgm:t>
        <a:bodyPr/>
        <a:lstStyle/>
        <a:p>
          <a:pPr algn="ctr"/>
          <a:endParaRPr lang="cs-CZ" sz="900" b="1" dirty="0"/>
        </a:p>
      </dgm:t>
    </dgm:pt>
    <dgm:pt modelId="{49901946-9F02-4C7C-8BE7-43C8A1A92B33}" type="parTrans" cxnId="{6D5EE0FA-E52C-4FB2-BFF2-ED8040C77310}">
      <dgm:prSet/>
      <dgm:spPr/>
      <dgm:t>
        <a:bodyPr/>
        <a:lstStyle/>
        <a:p>
          <a:endParaRPr lang="cs-CZ"/>
        </a:p>
      </dgm:t>
    </dgm:pt>
    <dgm:pt modelId="{438490A5-A4B7-48F0-B3CB-0DBF28A3C42D}" type="sibTrans" cxnId="{6D5EE0FA-E52C-4FB2-BFF2-ED8040C77310}">
      <dgm:prSet/>
      <dgm:spPr/>
      <dgm:t>
        <a:bodyPr/>
        <a:lstStyle/>
        <a:p>
          <a:endParaRPr lang="cs-CZ" dirty="0"/>
        </a:p>
      </dgm:t>
    </dgm:pt>
    <dgm:pt modelId="{269FEADE-02D5-4BA9-AD26-AE377753A20C}" type="pres">
      <dgm:prSet presAssocID="{0CC795C5-7E33-45E1-9269-FA040A440DE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B4F977DB-8B5B-49C1-9C74-E3E2A0417377}" type="pres">
      <dgm:prSet presAssocID="{FFF24B00-2678-42BE-A432-8AA6EBCB7FDB}" presName="node" presStyleLbl="node1" presStyleIdx="0" presStyleCnt="6" custScaleX="115666" custScaleY="11058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016BF1F-7821-47F8-B8D4-357C74DF12E3}" type="pres">
      <dgm:prSet presAssocID="{5D8B1DE3-DB21-4DF1-B87F-676FFE5714AD}" presName="sibTrans" presStyleLbl="sibTrans2D1" presStyleIdx="0" presStyleCnt="6"/>
      <dgm:spPr/>
      <dgm:t>
        <a:bodyPr/>
        <a:lstStyle/>
        <a:p>
          <a:endParaRPr lang="cs-CZ"/>
        </a:p>
      </dgm:t>
    </dgm:pt>
    <dgm:pt modelId="{3AF70E9B-3630-4F4D-8DD9-C7D29A256C4A}" type="pres">
      <dgm:prSet presAssocID="{5D8B1DE3-DB21-4DF1-B87F-676FFE5714AD}" presName="connectorText" presStyleLbl="sibTrans2D1" presStyleIdx="0" presStyleCnt="6"/>
      <dgm:spPr/>
      <dgm:t>
        <a:bodyPr/>
        <a:lstStyle/>
        <a:p>
          <a:endParaRPr lang="cs-CZ"/>
        </a:p>
      </dgm:t>
    </dgm:pt>
    <dgm:pt modelId="{FBAB7730-E815-47A1-AF37-C4622E8F6B99}" type="pres">
      <dgm:prSet presAssocID="{0CAEF996-814B-484F-81D0-F5BF138091B6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2568579-5140-44A2-B9AD-E7132511E360}" type="pres">
      <dgm:prSet presAssocID="{8A7A30DD-0FD1-4FB6-B491-E3138F3FC7F4}" presName="sibTrans" presStyleLbl="sibTrans2D1" presStyleIdx="1" presStyleCnt="6"/>
      <dgm:spPr/>
      <dgm:t>
        <a:bodyPr/>
        <a:lstStyle/>
        <a:p>
          <a:endParaRPr lang="cs-CZ"/>
        </a:p>
      </dgm:t>
    </dgm:pt>
    <dgm:pt modelId="{6523DB15-EC7A-4FAD-A8EF-1B5ACFCC08D3}" type="pres">
      <dgm:prSet presAssocID="{8A7A30DD-0FD1-4FB6-B491-E3138F3FC7F4}" presName="connectorText" presStyleLbl="sibTrans2D1" presStyleIdx="1" presStyleCnt="6"/>
      <dgm:spPr/>
      <dgm:t>
        <a:bodyPr/>
        <a:lstStyle/>
        <a:p>
          <a:endParaRPr lang="cs-CZ"/>
        </a:p>
      </dgm:t>
    </dgm:pt>
    <dgm:pt modelId="{0E124B27-A861-439D-940D-64D14FF071DD}" type="pres">
      <dgm:prSet presAssocID="{7EAB05D4-B0DA-4767-A0E0-CDCD7CC6AC4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D362671-D565-41DA-824D-CAE5104296C0}" type="pres">
      <dgm:prSet presAssocID="{915D0137-4A85-4514-BCC6-30F32A92B03F}" presName="sibTrans" presStyleLbl="sibTrans2D1" presStyleIdx="2" presStyleCnt="6"/>
      <dgm:spPr/>
      <dgm:t>
        <a:bodyPr/>
        <a:lstStyle/>
        <a:p>
          <a:endParaRPr lang="cs-CZ"/>
        </a:p>
      </dgm:t>
    </dgm:pt>
    <dgm:pt modelId="{213BD7C3-B551-4EFB-A811-EBF8189429C8}" type="pres">
      <dgm:prSet presAssocID="{915D0137-4A85-4514-BCC6-30F32A92B03F}" presName="connectorText" presStyleLbl="sibTrans2D1" presStyleIdx="2" presStyleCnt="6"/>
      <dgm:spPr/>
      <dgm:t>
        <a:bodyPr/>
        <a:lstStyle/>
        <a:p>
          <a:endParaRPr lang="cs-CZ"/>
        </a:p>
      </dgm:t>
    </dgm:pt>
    <dgm:pt modelId="{175E13C1-4285-4A14-9361-D06F782A00DB}" type="pres">
      <dgm:prSet presAssocID="{5C19150D-C4D5-4702-B191-F1F7EB42B3E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2C13B0F-0754-418D-A49A-665A121FE73D}" type="pres">
      <dgm:prSet presAssocID="{3D502423-BADC-4946-AA6F-C764E17E0714}" presName="sibTrans" presStyleLbl="sibTrans2D1" presStyleIdx="3" presStyleCnt="6"/>
      <dgm:spPr/>
      <dgm:t>
        <a:bodyPr/>
        <a:lstStyle/>
        <a:p>
          <a:endParaRPr lang="cs-CZ"/>
        </a:p>
      </dgm:t>
    </dgm:pt>
    <dgm:pt modelId="{FBC494D6-06C7-43E7-A80E-2644BCA3A484}" type="pres">
      <dgm:prSet presAssocID="{3D502423-BADC-4946-AA6F-C764E17E0714}" presName="connectorText" presStyleLbl="sibTrans2D1" presStyleIdx="3" presStyleCnt="6"/>
      <dgm:spPr/>
      <dgm:t>
        <a:bodyPr/>
        <a:lstStyle/>
        <a:p>
          <a:endParaRPr lang="cs-CZ"/>
        </a:p>
      </dgm:t>
    </dgm:pt>
    <dgm:pt modelId="{A5822810-301F-4682-BA0D-C6115CF37181}" type="pres">
      <dgm:prSet presAssocID="{7074604B-A75E-4F54-846A-B96E364283B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113795E-67F8-43C5-A847-E6CC6016C3EA}" type="pres">
      <dgm:prSet presAssocID="{F9E4FAED-CEC2-47D4-BE3C-AF50A5A05E8D}" presName="sibTrans" presStyleLbl="sibTrans2D1" presStyleIdx="4" presStyleCnt="6"/>
      <dgm:spPr/>
      <dgm:t>
        <a:bodyPr/>
        <a:lstStyle/>
        <a:p>
          <a:endParaRPr lang="cs-CZ"/>
        </a:p>
      </dgm:t>
    </dgm:pt>
    <dgm:pt modelId="{745FA8A2-8118-469E-A80E-2FE61894BBD0}" type="pres">
      <dgm:prSet presAssocID="{F9E4FAED-CEC2-47D4-BE3C-AF50A5A05E8D}" presName="connectorText" presStyleLbl="sibTrans2D1" presStyleIdx="4" presStyleCnt="6"/>
      <dgm:spPr/>
      <dgm:t>
        <a:bodyPr/>
        <a:lstStyle/>
        <a:p>
          <a:endParaRPr lang="cs-CZ"/>
        </a:p>
      </dgm:t>
    </dgm:pt>
    <dgm:pt modelId="{31830CD7-B8C7-4D9A-A700-642D8CF068B0}" type="pres">
      <dgm:prSet presAssocID="{FB6F76C1-FC9E-4E78-B2BD-2A065B471AFB}" presName="node" presStyleLbl="node1" presStyleIdx="5" presStyleCnt="6" custRadScaleRad="342369" custRadScaleInc="393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E397717-B050-4D2D-BAFB-625CD5D26A63}" type="pres">
      <dgm:prSet presAssocID="{438490A5-A4B7-48F0-B3CB-0DBF28A3C42D}" presName="sibTrans" presStyleLbl="sibTrans2D1" presStyleIdx="5" presStyleCnt="6"/>
      <dgm:spPr/>
      <dgm:t>
        <a:bodyPr/>
        <a:lstStyle/>
        <a:p>
          <a:endParaRPr lang="cs-CZ"/>
        </a:p>
      </dgm:t>
    </dgm:pt>
    <dgm:pt modelId="{07701C56-AEF5-413C-9A90-DC686ED107C5}" type="pres">
      <dgm:prSet presAssocID="{438490A5-A4B7-48F0-B3CB-0DBF28A3C42D}" presName="connectorText" presStyleLbl="sibTrans2D1" presStyleIdx="5" presStyleCnt="6"/>
      <dgm:spPr/>
      <dgm:t>
        <a:bodyPr/>
        <a:lstStyle/>
        <a:p>
          <a:endParaRPr lang="cs-CZ"/>
        </a:p>
      </dgm:t>
    </dgm:pt>
  </dgm:ptLst>
  <dgm:cxnLst>
    <dgm:cxn modelId="{8E01D2A1-289F-4598-8467-07A1A79EE52A}" type="presOf" srcId="{FFF24B00-2678-42BE-A432-8AA6EBCB7FDB}" destId="{B4F977DB-8B5B-49C1-9C74-E3E2A0417377}" srcOrd="0" destOrd="0" presId="urn:microsoft.com/office/officeart/2005/8/layout/cycle2"/>
    <dgm:cxn modelId="{2C3C2097-4896-4AAB-AA48-D10453EBDAF3}" type="presOf" srcId="{915D0137-4A85-4514-BCC6-30F32A92B03F}" destId="{3D362671-D565-41DA-824D-CAE5104296C0}" srcOrd="0" destOrd="0" presId="urn:microsoft.com/office/officeart/2005/8/layout/cycle2"/>
    <dgm:cxn modelId="{8F1E04A7-B4A7-46DF-8A63-E39F35451E14}" type="presOf" srcId="{438490A5-A4B7-48F0-B3CB-0DBF28A3C42D}" destId="{07701C56-AEF5-413C-9A90-DC686ED107C5}" srcOrd="1" destOrd="0" presId="urn:microsoft.com/office/officeart/2005/8/layout/cycle2"/>
    <dgm:cxn modelId="{DA25D07A-93E4-4629-868F-6306E96898CD}" type="presOf" srcId="{5C19150D-C4D5-4702-B191-F1F7EB42B3E8}" destId="{175E13C1-4285-4A14-9361-D06F782A00DB}" srcOrd="0" destOrd="0" presId="urn:microsoft.com/office/officeart/2005/8/layout/cycle2"/>
    <dgm:cxn modelId="{4A6EDA1C-B49E-4C40-83EA-A35FBE71CFBE}" type="presOf" srcId="{3D502423-BADC-4946-AA6F-C764E17E0714}" destId="{FBC494D6-06C7-43E7-A80E-2644BCA3A484}" srcOrd="1" destOrd="0" presId="urn:microsoft.com/office/officeart/2005/8/layout/cycle2"/>
    <dgm:cxn modelId="{7E64FB1F-FE86-4B7C-A403-828B1B16D005}" type="presOf" srcId="{0CC795C5-7E33-45E1-9269-FA040A440DE1}" destId="{269FEADE-02D5-4BA9-AD26-AE377753A20C}" srcOrd="0" destOrd="0" presId="urn:microsoft.com/office/officeart/2005/8/layout/cycle2"/>
    <dgm:cxn modelId="{26B9A388-50D8-4693-98A2-98809A8F7AD5}" srcId="{0CC795C5-7E33-45E1-9269-FA040A440DE1}" destId="{7074604B-A75E-4F54-846A-B96E364283BD}" srcOrd="4" destOrd="0" parTransId="{071F520A-E06B-4F56-A956-9519F3C0C7F4}" sibTransId="{F9E4FAED-CEC2-47D4-BE3C-AF50A5A05E8D}"/>
    <dgm:cxn modelId="{B41925A1-C645-4B09-9335-58FAD32DBB4B}" type="presOf" srcId="{438490A5-A4B7-48F0-B3CB-0DBF28A3C42D}" destId="{4E397717-B050-4D2D-BAFB-625CD5D26A63}" srcOrd="0" destOrd="0" presId="urn:microsoft.com/office/officeart/2005/8/layout/cycle2"/>
    <dgm:cxn modelId="{08546E3C-592F-4F0D-BF19-A5F75C5DC21E}" type="presOf" srcId="{5D8B1DE3-DB21-4DF1-B87F-676FFE5714AD}" destId="{3AF70E9B-3630-4F4D-8DD9-C7D29A256C4A}" srcOrd="1" destOrd="0" presId="urn:microsoft.com/office/officeart/2005/8/layout/cycle2"/>
    <dgm:cxn modelId="{E13A7633-3D84-441F-B015-1B2D20BC12C8}" type="presOf" srcId="{F9E4FAED-CEC2-47D4-BE3C-AF50A5A05E8D}" destId="{7113795E-67F8-43C5-A847-E6CC6016C3EA}" srcOrd="0" destOrd="0" presId="urn:microsoft.com/office/officeart/2005/8/layout/cycle2"/>
    <dgm:cxn modelId="{54CB3209-3EB0-4377-9515-8C72012D293D}" type="presOf" srcId="{0CAEF996-814B-484F-81D0-F5BF138091B6}" destId="{FBAB7730-E815-47A1-AF37-C4622E8F6B99}" srcOrd="0" destOrd="0" presId="urn:microsoft.com/office/officeart/2005/8/layout/cycle2"/>
    <dgm:cxn modelId="{1E299B25-0581-4683-B853-14BB50B6FB34}" srcId="{0CC795C5-7E33-45E1-9269-FA040A440DE1}" destId="{5C19150D-C4D5-4702-B191-F1F7EB42B3E8}" srcOrd="3" destOrd="0" parTransId="{15B00645-C242-416F-AAC2-57B25FC0B54C}" sibTransId="{3D502423-BADC-4946-AA6F-C764E17E0714}"/>
    <dgm:cxn modelId="{1A652C31-F0E7-4BE2-9458-A92347105B2C}" type="presOf" srcId="{F9E4FAED-CEC2-47D4-BE3C-AF50A5A05E8D}" destId="{745FA8A2-8118-469E-A80E-2FE61894BBD0}" srcOrd="1" destOrd="0" presId="urn:microsoft.com/office/officeart/2005/8/layout/cycle2"/>
    <dgm:cxn modelId="{63FCB5CD-4F8A-45A2-97B9-B00EC39D5BB7}" type="presOf" srcId="{7EAB05D4-B0DA-4767-A0E0-CDCD7CC6AC42}" destId="{0E124B27-A861-439D-940D-64D14FF071DD}" srcOrd="0" destOrd="0" presId="urn:microsoft.com/office/officeart/2005/8/layout/cycle2"/>
    <dgm:cxn modelId="{140DE52C-5C9F-4960-9C05-7A678DA6FB9C}" type="presOf" srcId="{915D0137-4A85-4514-BCC6-30F32A92B03F}" destId="{213BD7C3-B551-4EFB-A811-EBF8189429C8}" srcOrd="1" destOrd="0" presId="urn:microsoft.com/office/officeart/2005/8/layout/cycle2"/>
    <dgm:cxn modelId="{E00D7A6B-6B8E-40FF-9456-AB0039057386}" type="presOf" srcId="{8A7A30DD-0FD1-4FB6-B491-E3138F3FC7F4}" destId="{72568579-5140-44A2-B9AD-E7132511E360}" srcOrd="0" destOrd="0" presId="urn:microsoft.com/office/officeart/2005/8/layout/cycle2"/>
    <dgm:cxn modelId="{9528E431-8E28-429F-BDEA-79C8ABD7E447}" type="presOf" srcId="{3D502423-BADC-4946-AA6F-C764E17E0714}" destId="{12C13B0F-0754-418D-A49A-665A121FE73D}" srcOrd="0" destOrd="0" presId="urn:microsoft.com/office/officeart/2005/8/layout/cycle2"/>
    <dgm:cxn modelId="{B851F1DD-D86A-4CA8-BD24-0B31C673AFDF}" type="presOf" srcId="{8A7A30DD-0FD1-4FB6-B491-E3138F3FC7F4}" destId="{6523DB15-EC7A-4FAD-A8EF-1B5ACFCC08D3}" srcOrd="1" destOrd="0" presId="urn:microsoft.com/office/officeart/2005/8/layout/cycle2"/>
    <dgm:cxn modelId="{6D5EE0FA-E52C-4FB2-BFF2-ED8040C77310}" srcId="{0CC795C5-7E33-45E1-9269-FA040A440DE1}" destId="{FB6F76C1-FC9E-4E78-B2BD-2A065B471AFB}" srcOrd="5" destOrd="0" parTransId="{49901946-9F02-4C7C-8BE7-43C8A1A92B33}" sibTransId="{438490A5-A4B7-48F0-B3CB-0DBF28A3C42D}"/>
    <dgm:cxn modelId="{EC2DF409-DDBD-459C-A319-4137C05A8ED6}" type="presOf" srcId="{FB6F76C1-FC9E-4E78-B2BD-2A065B471AFB}" destId="{31830CD7-B8C7-4D9A-A700-642D8CF068B0}" srcOrd="0" destOrd="0" presId="urn:microsoft.com/office/officeart/2005/8/layout/cycle2"/>
    <dgm:cxn modelId="{3C43D978-6888-494A-BB18-11A1061FCDA5}" srcId="{0CC795C5-7E33-45E1-9269-FA040A440DE1}" destId="{0CAEF996-814B-484F-81D0-F5BF138091B6}" srcOrd="1" destOrd="0" parTransId="{86B02CD8-A312-4407-A8A5-6BF44BB658F2}" sibTransId="{8A7A30DD-0FD1-4FB6-B491-E3138F3FC7F4}"/>
    <dgm:cxn modelId="{26BD0479-90A2-46EF-8A08-A8A0C5901076}" srcId="{0CC795C5-7E33-45E1-9269-FA040A440DE1}" destId="{7EAB05D4-B0DA-4767-A0E0-CDCD7CC6AC42}" srcOrd="2" destOrd="0" parTransId="{8F49C4A4-D596-464D-A78A-C366DDF46970}" sibTransId="{915D0137-4A85-4514-BCC6-30F32A92B03F}"/>
    <dgm:cxn modelId="{E5AB4446-5BB2-4A0F-B86D-EAFBCA1A2EE5}" type="presOf" srcId="{5D8B1DE3-DB21-4DF1-B87F-676FFE5714AD}" destId="{2016BF1F-7821-47F8-B8D4-357C74DF12E3}" srcOrd="0" destOrd="0" presId="urn:microsoft.com/office/officeart/2005/8/layout/cycle2"/>
    <dgm:cxn modelId="{3CE53712-9AD3-4204-BF4E-E6BB189A5D70}" srcId="{0CC795C5-7E33-45E1-9269-FA040A440DE1}" destId="{FFF24B00-2678-42BE-A432-8AA6EBCB7FDB}" srcOrd="0" destOrd="0" parTransId="{8F7D1313-55D8-4210-B896-6275CAA812F7}" sibTransId="{5D8B1DE3-DB21-4DF1-B87F-676FFE5714AD}"/>
    <dgm:cxn modelId="{373522F2-AE61-4B6F-AB2C-FA21474842FB}" type="presOf" srcId="{7074604B-A75E-4F54-846A-B96E364283BD}" destId="{A5822810-301F-4682-BA0D-C6115CF37181}" srcOrd="0" destOrd="0" presId="urn:microsoft.com/office/officeart/2005/8/layout/cycle2"/>
    <dgm:cxn modelId="{44953A6B-8603-49B7-899C-5F73D430E600}" type="presParOf" srcId="{269FEADE-02D5-4BA9-AD26-AE377753A20C}" destId="{B4F977DB-8B5B-49C1-9C74-E3E2A0417377}" srcOrd="0" destOrd="0" presId="urn:microsoft.com/office/officeart/2005/8/layout/cycle2"/>
    <dgm:cxn modelId="{9E4EECB9-CB48-4EC5-9550-CB557BA262A0}" type="presParOf" srcId="{269FEADE-02D5-4BA9-AD26-AE377753A20C}" destId="{2016BF1F-7821-47F8-B8D4-357C74DF12E3}" srcOrd="1" destOrd="0" presId="urn:microsoft.com/office/officeart/2005/8/layout/cycle2"/>
    <dgm:cxn modelId="{7B23CB94-4A5E-4B4D-AAC3-40B0BC747378}" type="presParOf" srcId="{2016BF1F-7821-47F8-B8D4-357C74DF12E3}" destId="{3AF70E9B-3630-4F4D-8DD9-C7D29A256C4A}" srcOrd="0" destOrd="0" presId="urn:microsoft.com/office/officeart/2005/8/layout/cycle2"/>
    <dgm:cxn modelId="{380824F8-3073-47FA-B7F2-66A39A16B6A4}" type="presParOf" srcId="{269FEADE-02D5-4BA9-AD26-AE377753A20C}" destId="{FBAB7730-E815-47A1-AF37-C4622E8F6B99}" srcOrd="2" destOrd="0" presId="urn:microsoft.com/office/officeart/2005/8/layout/cycle2"/>
    <dgm:cxn modelId="{D0158BFC-2B3E-40EF-A878-E0FADCA80AC4}" type="presParOf" srcId="{269FEADE-02D5-4BA9-AD26-AE377753A20C}" destId="{72568579-5140-44A2-B9AD-E7132511E360}" srcOrd="3" destOrd="0" presId="urn:microsoft.com/office/officeart/2005/8/layout/cycle2"/>
    <dgm:cxn modelId="{4046D079-B043-45D8-A3AE-7D93BAF67CB9}" type="presParOf" srcId="{72568579-5140-44A2-B9AD-E7132511E360}" destId="{6523DB15-EC7A-4FAD-A8EF-1B5ACFCC08D3}" srcOrd="0" destOrd="0" presId="urn:microsoft.com/office/officeart/2005/8/layout/cycle2"/>
    <dgm:cxn modelId="{1C9C4E89-A7C0-4B41-AC1D-92BB74B3065A}" type="presParOf" srcId="{269FEADE-02D5-4BA9-AD26-AE377753A20C}" destId="{0E124B27-A861-439D-940D-64D14FF071DD}" srcOrd="4" destOrd="0" presId="urn:microsoft.com/office/officeart/2005/8/layout/cycle2"/>
    <dgm:cxn modelId="{433A07C6-D124-420B-919E-64420F98154F}" type="presParOf" srcId="{269FEADE-02D5-4BA9-AD26-AE377753A20C}" destId="{3D362671-D565-41DA-824D-CAE5104296C0}" srcOrd="5" destOrd="0" presId="urn:microsoft.com/office/officeart/2005/8/layout/cycle2"/>
    <dgm:cxn modelId="{B2828561-92E1-4303-A5D6-9C0233692E6C}" type="presParOf" srcId="{3D362671-D565-41DA-824D-CAE5104296C0}" destId="{213BD7C3-B551-4EFB-A811-EBF8189429C8}" srcOrd="0" destOrd="0" presId="urn:microsoft.com/office/officeart/2005/8/layout/cycle2"/>
    <dgm:cxn modelId="{1142FFCF-BC14-4579-A2DC-407B6C313A3A}" type="presParOf" srcId="{269FEADE-02D5-4BA9-AD26-AE377753A20C}" destId="{175E13C1-4285-4A14-9361-D06F782A00DB}" srcOrd="6" destOrd="0" presId="urn:microsoft.com/office/officeart/2005/8/layout/cycle2"/>
    <dgm:cxn modelId="{97747F05-2B7E-441E-8148-4ADD2EB35BA5}" type="presParOf" srcId="{269FEADE-02D5-4BA9-AD26-AE377753A20C}" destId="{12C13B0F-0754-418D-A49A-665A121FE73D}" srcOrd="7" destOrd="0" presId="urn:microsoft.com/office/officeart/2005/8/layout/cycle2"/>
    <dgm:cxn modelId="{D0558236-6728-4F4E-8F83-A3EF67913AAA}" type="presParOf" srcId="{12C13B0F-0754-418D-A49A-665A121FE73D}" destId="{FBC494D6-06C7-43E7-A80E-2644BCA3A484}" srcOrd="0" destOrd="0" presId="urn:microsoft.com/office/officeart/2005/8/layout/cycle2"/>
    <dgm:cxn modelId="{8515A8B0-705B-41BB-9521-4AFA9F0F1E09}" type="presParOf" srcId="{269FEADE-02D5-4BA9-AD26-AE377753A20C}" destId="{A5822810-301F-4682-BA0D-C6115CF37181}" srcOrd="8" destOrd="0" presId="urn:microsoft.com/office/officeart/2005/8/layout/cycle2"/>
    <dgm:cxn modelId="{4759A11A-7142-40B6-AAFF-204BA3F52C02}" type="presParOf" srcId="{269FEADE-02D5-4BA9-AD26-AE377753A20C}" destId="{7113795E-67F8-43C5-A847-E6CC6016C3EA}" srcOrd="9" destOrd="0" presId="urn:microsoft.com/office/officeart/2005/8/layout/cycle2"/>
    <dgm:cxn modelId="{58AE2663-0262-48FD-8506-6A357EA91CDF}" type="presParOf" srcId="{7113795E-67F8-43C5-A847-E6CC6016C3EA}" destId="{745FA8A2-8118-469E-A80E-2FE61894BBD0}" srcOrd="0" destOrd="0" presId="urn:microsoft.com/office/officeart/2005/8/layout/cycle2"/>
    <dgm:cxn modelId="{03EC00E9-1EA8-4DC8-9725-C31E962F5750}" type="presParOf" srcId="{269FEADE-02D5-4BA9-AD26-AE377753A20C}" destId="{31830CD7-B8C7-4D9A-A700-642D8CF068B0}" srcOrd="10" destOrd="0" presId="urn:microsoft.com/office/officeart/2005/8/layout/cycle2"/>
    <dgm:cxn modelId="{35D02029-3B74-40C4-A715-5F2AC0F902D3}" type="presParOf" srcId="{269FEADE-02D5-4BA9-AD26-AE377753A20C}" destId="{4E397717-B050-4D2D-BAFB-625CD5D26A63}" srcOrd="11" destOrd="0" presId="urn:microsoft.com/office/officeart/2005/8/layout/cycle2"/>
    <dgm:cxn modelId="{38980CDA-509F-4896-982E-5F6D5E464500}" type="presParOf" srcId="{4E397717-B050-4D2D-BAFB-625CD5D26A63}" destId="{07701C56-AEF5-413C-9A90-DC686ED107C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B912C7-0265-4E30-855F-80C5F2E9E8F8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3DCD056E-70CE-41DB-81E3-349108D8BD0F}">
      <dgm:prSet phldrT="[Text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s-CZ" sz="1400" b="1" dirty="0" smtClean="0">
              <a:solidFill>
                <a:schemeClr val="tx1"/>
              </a:solidFill>
            </a:rPr>
            <a:t>KOUČOVACÍ OTÁZKY</a:t>
          </a:r>
        </a:p>
      </dgm:t>
    </dgm:pt>
    <dgm:pt modelId="{8A14D2C3-E9F2-449C-B0B6-79CE79A40B6A}" type="parTrans" cxnId="{B5912F6C-4B2B-429C-B552-FDB115E5A9E7}">
      <dgm:prSet/>
      <dgm:spPr/>
      <dgm:t>
        <a:bodyPr/>
        <a:lstStyle/>
        <a:p>
          <a:endParaRPr lang="cs-CZ"/>
        </a:p>
      </dgm:t>
    </dgm:pt>
    <dgm:pt modelId="{B79C85E4-A8B6-49BE-B99C-AFBFA422EC7F}" type="sibTrans" cxnId="{B5912F6C-4B2B-429C-B552-FDB115E5A9E7}">
      <dgm:prSet/>
      <dgm:spPr/>
      <dgm:t>
        <a:bodyPr/>
        <a:lstStyle/>
        <a:p>
          <a:endParaRPr lang="cs-CZ"/>
        </a:p>
      </dgm:t>
    </dgm:pt>
    <dgm:pt modelId="{735A0B89-A43A-41A0-8473-9243DF43527D}">
      <dgm:prSet phldrT="[Text]"/>
      <dgm:spPr/>
      <dgm:t>
        <a:bodyPr/>
        <a:lstStyle/>
        <a:p>
          <a:r>
            <a:rPr lang="cs-CZ" dirty="0" smtClean="0"/>
            <a:t>STARTUJÍ PROCES MYŠLENÍ A OBJEVOVÁNÍ</a:t>
          </a:r>
          <a:endParaRPr lang="cs-CZ" dirty="0"/>
        </a:p>
      </dgm:t>
    </dgm:pt>
    <dgm:pt modelId="{0CF64CE0-ED09-4323-B5DB-CA0B90FA7A64}" type="parTrans" cxnId="{21C21431-9E21-40FF-B042-CF98E4C6A818}">
      <dgm:prSet/>
      <dgm:spPr/>
      <dgm:t>
        <a:bodyPr/>
        <a:lstStyle/>
        <a:p>
          <a:endParaRPr lang="cs-CZ"/>
        </a:p>
      </dgm:t>
    </dgm:pt>
    <dgm:pt modelId="{B419ABBD-C4F8-48FB-894D-074CB6DC1FEC}" type="sibTrans" cxnId="{21C21431-9E21-40FF-B042-CF98E4C6A818}">
      <dgm:prSet/>
      <dgm:spPr/>
      <dgm:t>
        <a:bodyPr/>
        <a:lstStyle/>
        <a:p>
          <a:endParaRPr lang="cs-CZ"/>
        </a:p>
      </dgm:t>
    </dgm:pt>
    <dgm:pt modelId="{3ADB7076-F32F-4EE0-A240-D0C1A7DF39B3}">
      <dgm:prSet phldrT="[Text]"/>
      <dgm:spPr/>
      <dgm:t>
        <a:bodyPr/>
        <a:lstStyle/>
        <a:p>
          <a:r>
            <a:rPr lang="cs-CZ" dirty="0" smtClean="0"/>
            <a:t>ODHALUJÍ NOVÉ ÚHLY POHLEDU</a:t>
          </a:r>
          <a:endParaRPr lang="cs-CZ" dirty="0"/>
        </a:p>
      </dgm:t>
    </dgm:pt>
    <dgm:pt modelId="{647FA649-82B5-49BB-88C6-E4B11002D49C}" type="parTrans" cxnId="{217FB3BD-4DE5-4F26-9EAE-4F1F6B630F18}">
      <dgm:prSet/>
      <dgm:spPr/>
      <dgm:t>
        <a:bodyPr/>
        <a:lstStyle/>
        <a:p>
          <a:endParaRPr lang="cs-CZ"/>
        </a:p>
      </dgm:t>
    </dgm:pt>
    <dgm:pt modelId="{B9C4FB20-1229-4E29-B287-B42C33F6178A}" type="sibTrans" cxnId="{217FB3BD-4DE5-4F26-9EAE-4F1F6B630F18}">
      <dgm:prSet/>
      <dgm:spPr/>
      <dgm:t>
        <a:bodyPr/>
        <a:lstStyle/>
        <a:p>
          <a:endParaRPr lang="cs-CZ"/>
        </a:p>
      </dgm:t>
    </dgm:pt>
    <dgm:pt modelId="{4EFA0480-04D3-422E-8500-B1FAE37F4880}">
      <dgm:prSet phldrT="[Text]"/>
      <dgm:spPr/>
      <dgm:t>
        <a:bodyPr/>
        <a:lstStyle/>
        <a:p>
          <a:r>
            <a:rPr lang="cs-CZ" dirty="0" smtClean="0"/>
            <a:t>POMÁHAJÍ K UVĚDOMĚNÍ SEBE SAMA</a:t>
          </a:r>
          <a:endParaRPr lang="cs-CZ" dirty="0"/>
        </a:p>
      </dgm:t>
    </dgm:pt>
    <dgm:pt modelId="{D4D8D661-438B-49B4-9FE2-36E1838E8C6A}" type="parTrans" cxnId="{AB41311D-C120-4982-8120-A0AD074DB396}">
      <dgm:prSet/>
      <dgm:spPr/>
      <dgm:t>
        <a:bodyPr/>
        <a:lstStyle/>
        <a:p>
          <a:endParaRPr lang="cs-CZ"/>
        </a:p>
      </dgm:t>
    </dgm:pt>
    <dgm:pt modelId="{B96189F8-88E2-4EDF-AF7A-11DC06B05AD0}" type="sibTrans" cxnId="{AB41311D-C120-4982-8120-A0AD074DB396}">
      <dgm:prSet/>
      <dgm:spPr/>
      <dgm:t>
        <a:bodyPr/>
        <a:lstStyle/>
        <a:p>
          <a:endParaRPr lang="cs-CZ"/>
        </a:p>
      </dgm:t>
    </dgm:pt>
    <dgm:pt modelId="{CE759850-49D3-4081-884E-6D2F549CFF5F}">
      <dgm:prSet phldrT="[Text]"/>
      <dgm:spPr/>
      <dgm:t>
        <a:bodyPr/>
        <a:lstStyle/>
        <a:p>
          <a:r>
            <a:rPr lang="cs-CZ" dirty="0" smtClean="0"/>
            <a:t>ZVYŠUJÍ ODPOVĚDNOST</a:t>
          </a:r>
          <a:endParaRPr lang="cs-CZ" dirty="0"/>
        </a:p>
      </dgm:t>
    </dgm:pt>
    <dgm:pt modelId="{C8CD1798-418E-428E-A47A-BD152FEA659B}" type="parTrans" cxnId="{48903C9E-D06C-4D56-875D-E063026ECC6D}">
      <dgm:prSet/>
      <dgm:spPr/>
      <dgm:t>
        <a:bodyPr/>
        <a:lstStyle/>
        <a:p>
          <a:endParaRPr lang="cs-CZ"/>
        </a:p>
      </dgm:t>
    </dgm:pt>
    <dgm:pt modelId="{E5D7509C-4E4F-457E-BD54-C0CAF1323DFA}" type="sibTrans" cxnId="{48903C9E-D06C-4D56-875D-E063026ECC6D}">
      <dgm:prSet/>
      <dgm:spPr/>
      <dgm:t>
        <a:bodyPr/>
        <a:lstStyle/>
        <a:p>
          <a:endParaRPr lang="cs-CZ"/>
        </a:p>
      </dgm:t>
    </dgm:pt>
    <dgm:pt modelId="{ABACE68F-8196-4952-BAF5-89A69C13A987}">
      <dgm:prSet phldrT="[Text]"/>
      <dgm:spPr/>
      <dgm:t>
        <a:bodyPr/>
        <a:lstStyle/>
        <a:p>
          <a:r>
            <a:rPr lang="cs-CZ" dirty="0" smtClean="0"/>
            <a:t>POSILUJÍ VNÍMÁNÍ REALITY</a:t>
          </a:r>
          <a:endParaRPr lang="cs-CZ" dirty="0"/>
        </a:p>
      </dgm:t>
    </dgm:pt>
    <dgm:pt modelId="{2A1CFE31-4D0B-4D40-8E09-AA13D359C6D9}" type="parTrans" cxnId="{EC5A81B4-9ECB-490B-9422-8382C954EFBC}">
      <dgm:prSet/>
      <dgm:spPr/>
      <dgm:t>
        <a:bodyPr/>
        <a:lstStyle/>
        <a:p>
          <a:endParaRPr lang="cs-CZ"/>
        </a:p>
      </dgm:t>
    </dgm:pt>
    <dgm:pt modelId="{52233162-BF1A-4084-AF34-10B63F6E657C}" type="sibTrans" cxnId="{EC5A81B4-9ECB-490B-9422-8382C954EFBC}">
      <dgm:prSet/>
      <dgm:spPr/>
      <dgm:t>
        <a:bodyPr/>
        <a:lstStyle/>
        <a:p>
          <a:endParaRPr lang="cs-CZ"/>
        </a:p>
      </dgm:t>
    </dgm:pt>
    <dgm:pt modelId="{E029025D-14AE-4D2F-85E2-7FCE78EA0F25}">
      <dgm:prSet phldrT="[Text]"/>
      <dgm:spPr/>
      <dgm:t>
        <a:bodyPr/>
        <a:lstStyle/>
        <a:p>
          <a:r>
            <a:rPr lang="cs-CZ" dirty="0" smtClean="0"/>
            <a:t>PODPORUJÍ SEBEDŮVĚRU</a:t>
          </a:r>
          <a:endParaRPr lang="cs-CZ" dirty="0"/>
        </a:p>
      </dgm:t>
    </dgm:pt>
    <dgm:pt modelId="{8F14CABC-9A58-4FC7-85B2-8990C79F39C6}" type="parTrans" cxnId="{B12ED196-690F-43EE-A1B0-7FBD4E46ACA0}">
      <dgm:prSet/>
      <dgm:spPr/>
      <dgm:t>
        <a:bodyPr/>
        <a:lstStyle/>
        <a:p>
          <a:endParaRPr lang="cs-CZ"/>
        </a:p>
      </dgm:t>
    </dgm:pt>
    <dgm:pt modelId="{2977EE9A-C7DA-47F6-A268-A798CCACB45C}" type="sibTrans" cxnId="{B12ED196-690F-43EE-A1B0-7FBD4E46ACA0}">
      <dgm:prSet/>
      <dgm:spPr/>
      <dgm:t>
        <a:bodyPr/>
        <a:lstStyle/>
        <a:p>
          <a:endParaRPr lang="cs-CZ"/>
        </a:p>
      </dgm:t>
    </dgm:pt>
    <dgm:pt modelId="{2F3AF3CA-5F46-4A43-AD16-F0685562D86D}" type="pres">
      <dgm:prSet presAssocID="{BDB912C7-0265-4E30-855F-80C5F2E9E8F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cs-CZ"/>
        </a:p>
      </dgm:t>
    </dgm:pt>
    <dgm:pt modelId="{A15F33AD-C5D1-4B1C-AFB9-18E92F05001A}" type="pres">
      <dgm:prSet presAssocID="{3DCD056E-70CE-41DB-81E3-349108D8BD0F}" presName="Parent" presStyleLbl="node0" presStyleIdx="0" presStyleCnt="1" custScaleX="104496" custScaleY="100660">
        <dgm:presLayoutVars>
          <dgm:chMax val="6"/>
          <dgm:chPref val="6"/>
        </dgm:presLayoutVars>
      </dgm:prSet>
      <dgm:spPr/>
      <dgm:t>
        <a:bodyPr/>
        <a:lstStyle/>
        <a:p>
          <a:endParaRPr lang="cs-CZ"/>
        </a:p>
      </dgm:t>
    </dgm:pt>
    <dgm:pt modelId="{31697267-397F-4D99-86B0-8DBB94096E5B}" type="pres">
      <dgm:prSet presAssocID="{735A0B89-A43A-41A0-8473-9243DF43527D}" presName="Accent1" presStyleCnt="0"/>
      <dgm:spPr/>
    </dgm:pt>
    <dgm:pt modelId="{89335793-A085-4290-9FF2-8AD08101F906}" type="pres">
      <dgm:prSet presAssocID="{735A0B89-A43A-41A0-8473-9243DF43527D}" presName="Accent" presStyleLbl="bgShp" presStyleIdx="0" presStyleCnt="6"/>
      <dgm:spPr/>
    </dgm:pt>
    <dgm:pt modelId="{6E9CF7F6-1D78-489C-AA9D-73AD36D81453}" type="pres">
      <dgm:prSet presAssocID="{735A0B89-A43A-41A0-8473-9243DF43527D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DE3005A-B9CE-4C2D-918C-8FB9060A2969}" type="pres">
      <dgm:prSet presAssocID="{3ADB7076-F32F-4EE0-A240-D0C1A7DF39B3}" presName="Accent2" presStyleCnt="0"/>
      <dgm:spPr/>
    </dgm:pt>
    <dgm:pt modelId="{23FDF42B-7598-43C7-884D-0236074E10A0}" type="pres">
      <dgm:prSet presAssocID="{3ADB7076-F32F-4EE0-A240-D0C1A7DF39B3}" presName="Accent" presStyleLbl="bgShp" presStyleIdx="1" presStyleCnt="6"/>
      <dgm:spPr/>
    </dgm:pt>
    <dgm:pt modelId="{2CE480B6-1E0A-4A14-91E9-D14D26051087}" type="pres">
      <dgm:prSet presAssocID="{3ADB7076-F32F-4EE0-A240-D0C1A7DF39B3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4664AA7-6D78-4D91-85EE-1D649EEF302C}" type="pres">
      <dgm:prSet presAssocID="{4EFA0480-04D3-422E-8500-B1FAE37F4880}" presName="Accent3" presStyleCnt="0"/>
      <dgm:spPr/>
    </dgm:pt>
    <dgm:pt modelId="{40889D04-E231-4184-86FA-C4484D74A357}" type="pres">
      <dgm:prSet presAssocID="{4EFA0480-04D3-422E-8500-B1FAE37F4880}" presName="Accent" presStyleLbl="bgShp" presStyleIdx="2" presStyleCnt="6"/>
      <dgm:spPr/>
    </dgm:pt>
    <dgm:pt modelId="{B83AC1BC-5B45-41A7-93E2-8EBA3DFAE73C}" type="pres">
      <dgm:prSet presAssocID="{4EFA0480-04D3-422E-8500-B1FAE37F4880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6976C44-E780-4960-B83D-3A21F79A62E9}" type="pres">
      <dgm:prSet presAssocID="{CE759850-49D3-4081-884E-6D2F549CFF5F}" presName="Accent4" presStyleCnt="0"/>
      <dgm:spPr/>
    </dgm:pt>
    <dgm:pt modelId="{6219079B-609F-4528-B8E5-EB0A08102D59}" type="pres">
      <dgm:prSet presAssocID="{CE759850-49D3-4081-884E-6D2F549CFF5F}" presName="Accent" presStyleLbl="bgShp" presStyleIdx="3" presStyleCnt="6"/>
      <dgm:spPr/>
    </dgm:pt>
    <dgm:pt modelId="{D3110C8A-3042-4C9B-9BB4-5089DDB072CB}" type="pres">
      <dgm:prSet presAssocID="{CE759850-49D3-4081-884E-6D2F549CFF5F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02627A0-0A8F-4C45-BA5A-5513346CC1CA}" type="pres">
      <dgm:prSet presAssocID="{ABACE68F-8196-4952-BAF5-89A69C13A987}" presName="Accent5" presStyleCnt="0"/>
      <dgm:spPr/>
    </dgm:pt>
    <dgm:pt modelId="{D15017FF-979E-486A-B890-6973D5852C11}" type="pres">
      <dgm:prSet presAssocID="{ABACE68F-8196-4952-BAF5-89A69C13A987}" presName="Accent" presStyleLbl="bgShp" presStyleIdx="4" presStyleCnt="6"/>
      <dgm:spPr/>
    </dgm:pt>
    <dgm:pt modelId="{989072BF-0D06-4E83-ADDB-AB10179A021E}" type="pres">
      <dgm:prSet presAssocID="{ABACE68F-8196-4952-BAF5-89A69C13A987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A6F942F-4EF0-49A0-A50E-AD6D25D20493}" type="pres">
      <dgm:prSet presAssocID="{E029025D-14AE-4D2F-85E2-7FCE78EA0F25}" presName="Accent6" presStyleCnt="0"/>
      <dgm:spPr/>
    </dgm:pt>
    <dgm:pt modelId="{12FF3BC2-D98E-44C4-9E58-603EB83FE35A}" type="pres">
      <dgm:prSet presAssocID="{E029025D-14AE-4D2F-85E2-7FCE78EA0F25}" presName="Accent" presStyleLbl="bgShp" presStyleIdx="5" presStyleCnt="6"/>
      <dgm:spPr/>
    </dgm:pt>
    <dgm:pt modelId="{6ADBBE46-5A80-4D7A-A208-685BE4084EB7}" type="pres">
      <dgm:prSet presAssocID="{E029025D-14AE-4D2F-85E2-7FCE78EA0F25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E86D8D5E-8EDA-414A-A9D2-4F000C067F9D}" type="presOf" srcId="{BDB912C7-0265-4E30-855F-80C5F2E9E8F8}" destId="{2F3AF3CA-5F46-4A43-AD16-F0685562D86D}" srcOrd="0" destOrd="0" presId="urn:microsoft.com/office/officeart/2011/layout/HexagonRadial"/>
    <dgm:cxn modelId="{248B64E6-FC78-44AB-ADE8-2DDA09C1CD8A}" type="presOf" srcId="{735A0B89-A43A-41A0-8473-9243DF43527D}" destId="{6E9CF7F6-1D78-489C-AA9D-73AD36D81453}" srcOrd="0" destOrd="0" presId="urn:microsoft.com/office/officeart/2011/layout/HexagonRadial"/>
    <dgm:cxn modelId="{21C21431-9E21-40FF-B042-CF98E4C6A818}" srcId="{3DCD056E-70CE-41DB-81E3-349108D8BD0F}" destId="{735A0B89-A43A-41A0-8473-9243DF43527D}" srcOrd="0" destOrd="0" parTransId="{0CF64CE0-ED09-4323-B5DB-CA0B90FA7A64}" sibTransId="{B419ABBD-C4F8-48FB-894D-074CB6DC1FEC}"/>
    <dgm:cxn modelId="{B5912F6C-4B2B-429C-B552-FDB115E5A9E7}" srcId="{BDB912C7-0265-4E30-855F-80C5F2E9E8F8}" destId="{3DCD056E-70CE-41DB-81E3-349108D8BD0F}" srcOrd="0" destOrd="0" parTransId="{8A14D2C3-E9F2-449C-B0B6-79CE79A40B6A}" sibTransId="{B79C85E4-A8B6-49BE-B99C-AFBFA422EC7F}"/>
    <dgm:cxn modelId="{EC5A81B4-9ECB-490B-9422-8382C954EFBC}" srcId="{3DCD056E-70CE-41DB-81E3-349108D8BD0F}" destId="{ABACE68F-8196-4952-BAF5-89A69C13A987}" srcOrd="4" destOrd="0" parTransId="{2A1CFE31-4D0B-4D40-8E09-AA13D359C6D9}" sibTransId="{52233162-BF1A-4084-AF34-10B63F6E657C}"/>
    <dgm:cxn modelId="{DD05097E-2732-4416-A046-FEE8EF7EF682}" type="presOf" srcId="{ABACE68F-8196-4952-BAF5-89A69C13A987}" destId="{989072BF-0D06-4E83-ADDB-AB10179A021E}" srcOrd="0" destOrd="0" presId="urn:microsoft.com/office/officeart/2011/layout/HexagonRadial"/>
    <dgm:cxn modelId="{C3ECAE69-CBA3-4C1D-8FE1-7D37C7C4927A}" type="presOf" srcId="{CE759850-49D3-4081-884E-6D2F549CFF5F}" destId="{D3110C8A-3042-4C9B-9BB4-5089DDB072CB}" srcOrd="0" destOrd="0" presId="urn:microsoft.com/office/officeart/2011/layout/HexagonRadial"/>
    <dgm:cxn modelId="{91CC0BF4-127C-4FB4-B4AB-DFA7B1EE2295}" type="presOf" srcId="{4EFA0480-04D3-422E-8500-B1FAE37F4880}" destId="{B83AC1BC-5B45-41A7-93E2-8EBA3DFAE73C}" srcOrd="0" destOrd="0" presId="urn:microsoft.com/office/officeart/2011/layout/HexagonRadial"/>
    <dgm:cxn modelId="{48903C9E-D06C-4D56-875D-E063026ECC6D}" srcId="{3DCD056E-70CE-41DB-81E3-349108D8BD0F}" destId="{CE759850-49D3-4081-884E-6D2F549CFF5F}" srcOrd="3" destOrd="0" parTransId="{C8CD1798-418E-428E-A47A-BD152FEA659B}" sibTransId="{E5D7509C-4E4F-457E-BD54-C0CAF1323DFA}"/>
    <dgm:cxn modelId="{FF690900-FA27-46E3-B0F6-8867D6AA269D}" type="presOf" srcId="{3ADB7076-F32F-4EE0-A240-D0C1A7DF39B3}" destId="{2CE480B6-1E0A-4A14-91E9-D14D26051087}" srcOrd="0" destOrd="0" presId="urn:microsoft.com/office/officeart/2011/layout/HexagonRadial"/>
    <dgm:cxn modelId="{CAD326A9-6C5E-43D9-9735-20421250F68E}" type="presOf" srcId="{3DCD056E-70CE-41DB-81E3-349108D8BD0F}" destId="{A15F33AD-C5D1-4B1C-AFB9-18E92F05001A}" srcOrd="0" destOrd="0" presId="urn:microsoft.com/office/officeart/2011/layout/HexagonRadial"/>
    <dgm:cxn modelId="{14E6082E-0F00-4A80-8E85-011CDC605EB8}" type="presOf" srcId="{E029025D-14AE-4D2F-85E2-7FCE78EA0F25}" destId="{6ADBBE46-5A80-4D7A-A208-685BE4084EB7}" srcOrd="0" destOrd="0" presId="urn:microsoft.com/office/officeart/2011/layout/HexagonRadial"/>
    <dgm:cxn modelId="{217FB3BD-4DE5-4F26-9EAE-4F1F6B630F18}" srcId="{3DCD056E-70CE-41DB-81E3-349108D8BD0F}" destId="{3ADB7076-F32F-4EE0-A240-D0C1A7DF39B3}" srcOrd="1" destOrd="0" parTransId="{647FA649-82B5-49BB-88C6-E4B11002D49C}" sibTransId="{B9C4FB20-1229-4E29-B287-B42C33F6178A}"/>
    <dgm:cxn modelId="{B12ED196-690F-43EE-A1B0-7FBD4E46ACA0}" srcId="{3DCD056E-70CE-41DB-81E3-349108D8BD0F}" destId="{E029025D-14AE-4D2F-85E2-7FCE78EA0F25}" srcOrd="5" destOrd="0" parTransId="{8F14CABC-9A58-4FC7-85B2-8990C79F39C6}" sibTransId="{2977EE9A-C7DA-47F6-A268-A798CCACB45C}"/>
    <dgm:cxn modelId="{AB41311D-C120-4982-8120-A0AD074DB396}" srcId="{3DCD056E-70CE-41DB-81E3-349108D8BD0F}" destId="{4EFA0480-04D3-422E-8500-B1FAE37F4880}" srcOrd="2" destOrd="0" parTransId="{D4D8D661-438B-49B4-9FE2-36E1838E8C6A}" sibTransId="{B96189F8-88E2-4EDF-AF7A-11DC06B05AD0}"/>
    <dgm:cxn modelId="{541E1F2B-1E2B-41CF-883E-960BDACE526C}" type="presParOf" srcId="{2F3AF3CA-5F46-4A43-AD16-F0685562D86D}" destId="{A15F33AD-C5D1-4B1C-AFB9-18E92F05001A}" srcOrd="0" destOrd="0" presId="urn:microsoft.com/office/officeart/2011/layout/HexagonRadial"/>
    <dgm:cxn modelId="{98C663EF-6E34-4537-8C45-C4BB557495FC}" type="presParOf" srcId="{2F3AF3CA-5F46-4A43-AD16-F0685562D86D}" destId="{31697267-397F-4D99-86B0-8DBB94096E5B}" srcOrd="1" destOrd="0" presId="urn:microsoft.com/office/officeart/2011/layout/HexagonRadial"/>
    <dgm:cxn modelId="{B577AFF0-5A58-41CB-8435-E8EDD803A6A0}" type="presParOf" srcId="{31697267-397F-4D99-86B0-8DBB94096E5B}" destId="{89335793-A085-4290-9FF2-8AD08101F906}" srcOrd="0" destOrd="0" presId="urn:microsoft.com/office/officeart/2011/layout/HexagonRadial"/>
    <dgm:cxn modelId="{9A45A6DF-FA5C-4754-8EF6-D970FA1F4EC3}" type="presParOf" srcId="{2F3AF3CA-5F46-4A43-AD16-F0685562D86D}" destId="{6E9CF7F6-1D78-489C-AA9D-73AD36D81453}" srcOrd="2" destOrd="0" presId="urn:microsoft.com/office/officeart/2011/layout/HexagonRadial"/>
    <dgm:cxn modelId="{1A03D47F-1B88-4A74-A0DD-2B99935E575B}" type="presParOf" srcId="{2F3AF3CA-5F46-4A43-AD16-F0685562D86D}" destId="{8DE3005A-B9CE-4C2D-918C-8FB9060A2969}" srcOrd="3" destOrd="0" presId="urn:microsoft.com/office/officeart/2011/layout/HexagonRadial"/>
    <dgm:cxn modelId="{CE24C0B7-F1EF-4E9B-A594-CC2A3852833D}" type="presParOf" srcId="{8DE3005A-B9CE-4C2D-918C-8FB9060A2969}" destId="{23FDF42B-7598-43C7-884D-0236074E10A0}" srcOrd="0" destOrd="0" presId="urn:microsoft.com/office/officeart/2011/layout/HexagonRadial"/>
    <dgm:cxn modelId="{88040D47-E290-4082-B0D7-959D77671422}" type="presParOf" srcId="{2F3AF3CA-5F46-4A43-AD16-F0685562D86D}" destId="{2CE480B6-1E0A-4A14-91E9-D14D26051087}" srcOrd="4" destOrd="0" presId="urn:microsoft.com/office/officeart/2011/layout/HexagonRadial"/>
    <dgm:cxn modelId="{47173937-908D-4F55-A288-D2773E993573}" type="presParOf" srcId="{2F3AF3CA-5F46-4A43-AD16-F0685562D86D}" destId="{A4664AA7-6D78-4D91-85EE-1D649EEF302C}" srcOrd="5" destOrd="0" presId="urn:microsoft.com/office/officeart/2011/layout/HexagonRadial"/>
    <dgm:cxn modelId="{CF3DC179-A3E6-45A1-A1B4-AEA1D6628F07}" type="presParOf" srcId="{A4664AA7-6D78-4D91-85EE-1D649EEF302C}" destId="{40889D04-E231-4184-86FA-C4484D74A357}" srcOrd="0" destOrd="0" presId="urn:microsoft.com/office/officeart/2011/layout/HexagonRadial"/>
    <dgm:cxn modelId="{E0B33C70-2474-4D3E-AFDD-F9579D80B350}" type="presParOf" srcId="{2F3AF3CA-5F46-4A43-AD16-F0685562D86D}" destId="{B83AC1BC-5B45-41A7-93E2-8EBA3DFAE73C}" srcOrd="6" destOrd="0" presId="urn:microsoft.com/office/officeart/2011/layout/HexagonRadial"/>
    <dgm:cxn modelId="{92D16D86-E14E-4C6A-801C-350D75867276}" type="presParOf" srcId="{2F3AF3CA-5F46-4A43-AD16-F0685562D86D}" destId="{36976C44-E780-4960-B83D-3A21F79A62E9}" srcOrd="7" destOrd="0" presId="urn:microsoft.com/office/officeart/2011/layout/HexagonRadial"/>
    <dgm:cxn modelId="{09F2C7E0-6B7C-4FA2-BB72-3AD287D97D19}" type="presParOf" srcId="{36976C44-E780-4960-B83D-3A21F79A62E9}" destId="{6219079B-609F-4528-B8E5-EB0A08102D59}" srcOrd="0" destOrd="0" presId="urn:microsoft.com/office/officeart/2011/layout/HexagonRadial"/>
    <dgm:cxn modelId="{CB5C1116-55D3-4A9C-9AF6-152B2102698B}" type="presParOf" srcId="{2F3AF3CA-5F46-4A43-AD16-F0685562D86D}" destId="{D3110C8A-3042-4C9B-9BB4-5089DDB072CB}" srcOrd="8" destOrd="0" presId="urn:microsoft.com/office/officeart/2011/layout/HexagonRadial"/>
    <dgm:cxn modelId="{762DE922-6035-4332-863C-1C9FF281FDA8}" type="presParOf" srcId="{2F3AF3CA-5F46-4A43-AD16-F0685562D86D}" destId="{602627A0-0A8F-4C45-BA5A-5513346CC1CA}" srcOrd="9" destOrd="0" presId="urn:microsoft.com/office/officeart/2011/layout/HexagonRadial"/>
    <dgm:cxn modelId="{B3A7C1FE-15ED-412A-9D64-7ACADE85F1A8}" type="presParOf" srcId="{602627A0-0A8F-4C45-BA5A-5513346CC1CA}" destId="{D15017FF-979E-486A-B890-6973D5852C11}" srcOrd="0" destOrd="0" presId="urn:microsoft.com/office/officeart/2011/layout/HexagonRadial"/>
    <dgm:cxn modelId="{6701D376-7AA1-4F01-A91B-82CBDEBBEABC}" type="presParOf" srcId="{2F3AF3CA-5F46-4A43-AD16-F0685562D86D}" destId="{989072BF-0D06-4E83-ADDB-AB10179A021E}" srcOrd="10" destOrd="0" presId="urn:microsoft.com/office/officeart/2011/layout/HexagonRadial"/>
    <dgm:cxn modelId="{4C3C5324-9912-4E72-90F7-7297F8AFAD80}" type="presParOf" srcId="{2F3AF3CA-5F46-4A43-AD16-F0685562D86D}" destId="{BA6F942F-4EF0-49A0-A50E-AD6D25D20493}" srcOrd="11" destOrd="0" presId="urn:microsoft.com/office/officeart/2011/layout/HexagonRadial"/>
    <dgm:cxn modelId="{3F2CCD58-741A-4BA4-B533-56F708E5259E}" type="presParOf" srcId="{BA6F942F-4EF0-49A0-A50E-AD6D25D20493}" destId="{12FF3BC2-D98E-44C4-9E58-603EB83FE35A}" srcOrd="0" destOrd="0" presId="urn:microsoft.com/office/officeart/2011/layout/HexagonRadial"/>
    <dgm:cxn modelId="{935DC90C-61F9-4BB3-89D7-6D649CD40545}" type="presParOf" srcId="{2F3AF3CA-5F46-4A43-AD16-F0685562D86D}" destId="{6ADBBE46-5A80-4D7A-A208-685BE4084EB7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B118C43-EE68-4D2E-B061-6DAB33771C74}" type="doc">
      <dgm:prSet loTypeId="urn:microsoft.com/office/officeart/2005/8/layout/hList2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249E44C7-25E1-42D0-BB84-077EC145201F}">
      <dgm:prSet phldrT="[Text]"/>
      <dgm:spPr/>
      <dgm:t>
        <a:bodyPr/>
        <a:lstStyle/>
        <a:p>
          <a:r>
            <a:rPr lang="cs-CZ" dirty="0" smtClean="0"/>
            <a:t>OTEVŘENÉ OTÁZKY</a:t>
          </a:r>
          <a:endParaRPr lang="cs-CZ" dirty="0"/>
        </a:p>
      </dgm:t>
    </dgm:pt>
    <dgm:pt modelId="{D2F46CB1-5459-4A76-8EA7-C61499CC2B0A}" type="parTrans" cxnId="{41B9CD61-CF60-43F1-B8EA-A7A6FA1F47AE}">
      <dgm:prSet/>
      <dgm:spPr/>
      <dgm:t>
        <a:bodyPr/>
        <a:lstStyle/>
        <a:p>
          <a:endParaRPr lang="cs-CZ"/>
        </a:p>
      </dgm:t>
    </dgm:pt>
    <dgm:pt modelId="{1E2A5BAE-9A00-4CD5-B6FE-130915CBD406}" type="sibTrans" cxnId="{41B9CD61-CF60-43F1-B8EA-A7A6FA1F47AE}">
      <dgm:prSet/>
      <dgm:spPr/>
      <dgm:t>
        <a:bodyPr/>
        <a:lstStyle/>
        <a:p>
          <a:endParaRPr lang="cs-CZ"/>
        </a:p>
      </dgm:t>
    </dgm:pt>
    <dgm:pt modelId="{4D58F0BB-C0DE-48C7-B3B9-6C271170BB4F}">
      <dgm:prSet phldrT="[Text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marL="177800" indent="-177800" algn="just">
            <a:lnSpc>
              <a:spcPct val="100000"/>
            </a:lnSpc>
          </a:pPr>
          <a:r>
            <a:rPr lang="cs-CZ" sz="1200" dirty="0" smtClean="0">
              <a:solidFill>
                <a:schemeClr val="tx1"/>
              </a:solidFill>
            </a:rPr>
            <a:t>Dávají široký prostor pro vyjádření,</a:t>
          </a:r>
          <a:endParaRPr lang="cs-CZ" sz="1200" dirty="0">
            <a:solidFill>
              <a:schemeClr val="tx1"/>
            </a:solidFill>
          </a:endParaRPr>
        </a:p>
      </dgm:t>
    </dgm:pt>
    <dgm:pt modelId="{4DC0907D-AB53-4E0D-9E5A-364E211E4A7A}" type="parTrans" cxnId="{D252C709-53DD-4671-B9DC-9DC867847C3A}">
      <dgm:prSet/>
      <dgm:spPr/>
      <dgm:t>
        <a:bodyPr/>
        <a:lstStyle/>
        <a:p>
          <a:endParaRPr lang="cs-CZ"/>
        </a:p>
      </dgm:t>
    </dgm:pt>
    <dgm:pt modelId="{CE33EECE-5236-4C97-9419-C95908BD9A1B}" type="sibTrans" cxnId="{D252C709-53DD-4671-B9DC-9DC867847C3A}">
      <dgm:prSet/>
      <dgm:spPr/>
      <dgm:t>
        <a:bodyPr/>
        <a:lstStyle/>
        <a:p>
          <a:endParaRPr lang="cs-CZ"/>
        </a:p>
      </dgm:t>
    </dgm:pt>
    <dgm:pt modelId="{21ECBEC8-0D89-48A2-BA0B-107EEB40EC83}">
      <dgm:prSet phldrT="[Text]"/>
      <dgm:spPr/>
      <dgm:t>
        <a:bodyPr/>
        <a:lstStyle/>
        <a:p>
          <a:r>
            <a:rPr lang="cs-CZ" dirty="0" smtClean="0"/>
            <a:t>UZAVŘENÉ OTÁZKY</a:t>
          </a:r>
          <a:endParaRPr lang="cs-CZ" dirty="0"/>
        </a:p>
      </dgm:t>
    </dgm:pt>
    <dgm:pt modelId="{B172C6FC-DA67-4A9B-BE88-765298284614}" type="parTrans" cxnId="{EB36E27B-540B-4467-BD4A-CDF321DCA272}">
      <dgm:prSet/>
      <dgm:spPr/>
      <dgm:t>
        <a:bodyPr/>
        <a:lstStyle/>
        <a:p>
          <a:endParaRPr lang="cs-CZ"/>
        </a:p>
      </dgm:t>
    </dgm:pt>
    <dgm:pt modelId="{86ADC977-1653-44FA-AABE-8E2EE7C03B26}" type="sibTrans" cxnId="{EB36E27B-540B-4467-BD4A-CDF321DCA272}">
      <dgm:prSet/>
      <dgm:spPr/>
      <dgm:t>
        <a:bodyPr/>
        <a:lstStyle/>
        <a:p>
          <a:endParaRPr lang="cs-CZ"/>
        </a:p>
      </dgm:t>
    </dgm:pt>
    <dgm:pt modelId="{05AB03CC-7ABE-4237-AD87-45DA08798AC9}">
      <dgm:prSet phldrT="[Text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marL="177800" marR="0" indent="-177800" defTabSz="914400" eaLnBrk="1" fontAlgn="auto" latinLnBrk="0" hangingPunct="1">
            <a:lnSpc>
              <a:spcPct val="100000"/>
            </a:lnSpc>
            <a:spcBef>
              <a:spcPts val="12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200" dirty="0" smtClean="0">
              <a:solidFill>
                <a:schemeClr val="tx1"/>
              </a:solidFill>
            </a:rPr>
            <a:t>Jsou důležitým „filtrem“ či „rozcestníkem“, </a:t>
          </a:r>
          <a:endParaRPr lang="cs-CZ" sz="1200" dirty="0">
            <a:solidFill>
              <a:schemeClr val="tx1"/>
            </a:solidFill>
          </a:endParaRPr>
        </a:p>
      </dgm:t>
    </dgm:pt>
    <dgm:pt modelId="{68B50A65-84C5-4C1A-B21C-0B098171C418}" type="parTrans" cxnId="{88FBE47E-42C1-4F23-B0DB-DCFCE606771F}">
      <dgm:prSet/>
      <dgm:spPr/>
      <dgm:t>
        <a:bodyPr/>
        <a:lstStyle/>
        <a:p>
          <a:endParaRPr lang="cs-CZ"/>
        </a:p>
      </dgm:t>
    </dgm:pt>
    <dgm:pt modelId="{14FD4103-CE26-45C3-8B5E-70915D4E6644}" type="sibTrans" cxnId="{88FBE47E-42C1-4F23-B0DB-DCFCE606771F}">
      <dgm:prSet/>
      <dgm:spPr/>
      <dgm:t>
        <a:bodyPr/>
        <a:lstStyle/>
        <a:p>
          <a:endParaRPr lang="cs-CZ"/>
        </a:p>
      </dgm:t>
    </dgm:pt>
    <dgm:pt modelId="{51E75628-F344-43C4-880B-BB4AD0204713}">
      <dgm:prSet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marL="177800" indent="-177800" algn="just">
            <a:lnSpc>
              <a:spcPct val="100000"/>
            </a:lnSpc>
          </a:pPr>
          <a:r>
            <a:rPr lang="cs-CZ" sz="1200" dirty="0" smtClean="0">
              <a:solidFill>
                <a:schemeClr val="tx1"/>
              </a:solidFill>
            </a:rPr>
            <a:t>mají velkou vypovídací schopnost,</a:t>
          </a:r>
          <a:endParaRPr lang="cs-CZ" sz="1200" dirty="0">
            <a:solidFill>
              <a:schemeClr val="tx1"/>
            </a:solidFill>
          </a:endParaRPr>
        </a:p>
      </dgm:t>
    </dgm:pt>
    <dgm:pt modelId="{DA8C9E0E-7012-4054-8467-5BBD2BD705AB}" type="parTrans" cxnId="{EB58FC65-7EF8-4831-B200-CA8748CBF5D3}">
      <dgm:prSet/>
      <dgm:spPr/>
      <dgm:t>
        <a:bodyPr/>
        <a:lstStyle/>
        <a:p>
          <a:endParaRPr lang="cs-CZ"/>
        </a:p>
      </dgm:t>
    </dgm:pt>
    <dgm:pt modelId="{45E20620-277A-48D0-83FB-406E159BE569}" type="sibTrans" cxnId="{EB58FC65-7EF8-4831-B200-CA8748CBF5D3}">
      <dgm:prSet/>
      <dgm:spPr/>
      <dgm:t>
        <a:bodyPr/>
        <a:lstStyle/>
        <a:p>
          <a:endParaRPr lang="cs-CZ"/>
        </a:p>
      </dgm:t>
    </dgm:pt>
    <dgm:pt modelId="{FE490FA1-CF6C-433A-984E-F5036FE8A586}">
      <dgm:prSet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marL="177800" indent="-177800" algn="just">
            <a:lnSpc>
              <a:spcPct val="100000"/>
            </a:lnSpc>
          </a:pPr>
          <a:r>
            <a:rPr lang="cs-CZ" sz="1200" dirty="0" smtClean="0">
              <a:solidFill>
                <a:schemeClr val="tx1"/>
              </a:solidFill>
            </a:rPr>
            <a:t>jsou vnímány jako partnerské a nepředpojaté,</a:t>
          </a:r>
          <a:endParaRPr lang="cs-CZ" sz="1200" dirty="0">
            <a:solidFill>
              <a:schemeClr val="tx1"/>
            </a:solidFill>
          </a:endParaRPr>
        </a:p>
      </dgm:t>
    </dgm:pt>
    <dgm:pt modelId="{1618F1C9-FD6F-4298-AA8D-62BF76AF9A32}" type="parTrans" cxnId="{5C13DA49-78DC-4F3D-B5A6-742A5D17953F}">
      <dgm:prSet/>
      <dgm:spPr/>
      <dgm:t>
        <a:bodyPr/>
        <a:lstStyle/>
        <a:p>
          <a:endParaRPr lang="cs-CZ"/>
        </a:p>
      </dgm:t>
    </dgm:pt>
    <dgm:pt modelId="{A8597739-F424-4FF3-A842-6B42F476BB0B}" type="sibTrans" cxnId="{5C13DA49-78DC-4F3D-B5A6-742A5D17953F}">
      <dgm:prSet/>
      <dgm:spPr/>
      <dgm:t>
        <a:bodyPr/>
        <a:lstStyle/>
        <a:p>
          <a:endParaRPr lang="cs-CZ"/>
        </a:p>
      </dgm:t>
    </dgm:pt>
    <dgm:pt modelId="{0CD43FA0-C6C0-43A0-BEC9-DF43CE1E2730}">
      <dgm:prSet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marL="177800" indent="-177800" algn="just">
            <a:lnSpc>
              <a:spcPct val="100000"/>
            </a:lnSpc>
          </a:pPr>
          <a:r>
            <a:rPr lang="cs-CZ" sz="1200" dirty="0" smtClean="0">
              <a:solidFill>
                <a:schemeClr val="tx1"/>
              </a:solidFill>
            </a:rPr>
            <a:t>jsou uvozeny slovy „kdo, co, jaký, který, čí, jak, kdy, kde, proč ..,</a:t>
          </a:r>
          <a:endParaRPr lang="cs-CZ" sz="1200" dirty="0">
            <a:solidFill>
              <a:schemeClr val="tx1"/>
            </a:solidFill>
          </a:endParaRPr>
        </a:p>
      </dgm:t>
    </dgm:pt>
    <dgm:pt modelId="{6F6F6B85-06B8-4B2F-9471-B49D2CFFEB24}" type="parTrans" cxnId="{EC71F032-52F6-467A-813F-5BF79B3F020F}">
      <dgm:prSet/>
      <dgm:spPr/>
      <dgm:t>
        <a:bodyPr/>
        <a:lstStyle/>
        <a:p>
          <a:endParaRPr lang="cs-CZ"/>
        </a:p>
      </dgm:t>
    </dgm:pt>
    <dgm:pt modelId="{D503CB43-A2EF-4B84-A6EA-F374CEC4412F}" type="sibTrans" cxnId="{EC71F032-52F6-467A-813F-5BF79B3F020F}">
      <dgm:prSet/>
      <dgm:spPr/>
      <dgm:t>
        <a:bodyPr/>
        <a:lstStyle/>
        <a:p>
          <a:endParaRPr lang="cs-CZ"/>
        </a:p>
      </dgm:t>
    </dgm:pt>
    <dgm:pt modelId="{EE669A30-4B76-4DA7-AA99-197104E44FBC}">
      <dgm:prSet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marL="177800" indent="-177800" algn="just">
            <a:lnSpc>
              <a:spcPct val="100000"/>
            </a:lnSpc>
          </a:pPr>
          <a:r>
            <a:rPr lang="cs-CZ" sz="1200" dirty="0" smtClean="0">
              <a:solidFill>
                <a:schemeClr val="tx1"/>
              </a:solidFill>
            </a:rPr>
            <a:t>v koučovacím rozhovoru by měly otevřené otázky výrazně převažovat, zvláště tam, kde chceme hlouběji poznat a pochopit „cestu“ koučovaného.</a:t>
          </a:r>
          <a:endParaRPr lang="cs-CZ" sz="1200" dirty="0">
            <a:solidFill>
              <a:schemeClr val="tx1"/>
            </a:solidFill>
          </a:endParaRPr>
        </a:p>
      </dgm:t>
    </dgm:pt>
    <dgm:pt modelId="{D2067B2E-E324-4D74-B617-7197ABD921FE}" type="parTrans" cxnId="{1B7D23B4-6442-4FE4-A35C-F629A84C6CF3}">
      <dgm:prSet/>
      <dgm:spPr/>
      <dgm:t>
        <a:bodyPr/>
        <a:lstStyle/>
        <a:p>
          <a:endParaRPr lang="cs-CZ"/>
        </a:p>
      </dgm:t>
    </dgm:pt>
    <dgm:pt modelId="{22151FC4-D6B7-452F-BE62-621259AFC3D6}" type="sibTrans" cxnId="{1B7D23B4-6442-4FE4-A35C-F629A84C6CF3}">
      <dgm:prSet/>
      <dgm:spPr/>
      <dgm:t>
        <a:bodyPr/>
        <a:lstStyle/>
        <a:p>
          <a:endParaRPr lang="cs-CZ"/>
        </a:p>
      </dgm:t>
    </dgm:pt>
    <dgm:pt modelId="{1D4F095E-5670-4C7E-A64B-8B5E288E3F39}">
      <dgm:prSet phldrT="[Text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marL="177800" indent="-177800" algn="just">
            <a:lnSpc>
              <a:spcPct val="100000"/>
            </a:lnSpc>
          </a:pPr>
          <a:r>
            <a:rPr lang="cs-CZ" sz="1200" dirty="0" smtClean="0">
              <a:solidFill>
                <a:schemeClr val="tx1"/>
              </a:solidFill>
            </a:rPr>
            <a:t>podněcují myšlení, hledání a úvahy,</a:t>
          </a:r>
          <a:endParaRPr lang="cs-CZ" sz="1200" dirty="0">
            <a:solidFill>
              <a:schemeClr val="tx1"/>
            </a:solidFill>
          </a:endParaRPr>
        </a:p>
      </dgm:t>
    </dgm:pt>
    <dgm:pt modelId="{005C49AC-C6FC-446C-8313-E9EA4C4B46CF}" type="parTrans" cxnId="{5BC8EBF6-6575-4B08-A3BD-9053A0A4AEF4}">
      <dgm:prSet/>
      <dgm:spPr/>
      <dgm:t>
        <a:bodyPr/>
        <a:lstStyle/>
        <a:p>
          <a:endParaRPr lang="cs-CZ"/>
        </a:p>
      </dgm:t>
    </dgm:pt>
    <dgm:pt modelId="{0B99E203-E8BB-46CF-BBC9-3298DA9E5CA3}" type="sibTrans" cxnId="{5BC8EBF6-6575-4B08-A3BD-9053A0A4AEF4}">
      <dgm:prSet/>
      <dgm:spPr/>
      <dgm:t>
        <a:bodyPr/>
        <a:lstStyle/>
        <a:p>
          <a:endParaRPr lang="cs-CZ"/>
        </a:p>
      </dgm:t>
    </dgm:pt>
    <dgm:pt modelId="{2426E7D0-FA37-4F18-B6BB-F4D9B74B8F38}">
      <dgm:prSet phldrT="[Text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marL="177800" marR="0" indent="-177800" defTabSz="914400" eaLnBrk="1" fontAlgn="auto" latinLnBrk="0" hangingPunct="1">
            <a:lnSpc>
              <a:spcPct val="100000"/>
            </a:lnSpc>
            <a:spcBef>
              <a:spcPts val="12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200" dirty="0" smtClean="0">
              <a:solidFill>
                <a:schemeClr val="tx1"/>
              </a:solidFill>
            </a:rPr>
            <a:t>vhodně doplňují otevřené otázky,</a:t>
          </a:r>
          <a:endParaRPr lang="cs-CZ" sz="1200" dirty="0">
            <a:solidFill>
              <a:schemeClr val="tx1"/>
            </a:solidFill>
          </a:endParaRPr>
        </a:p>
      </dgm:t>
    </dgm:pt>
    <dgm:pt modelId="{914FC0C9-D08F-4E09-B156-7271DA49D46E}" type="parTrans" cxnId="{F0D1A2F4-E92E-401B-97FE-7C7FE585760E}">
      <dgm:prSet/>
      <dgm:spPr/>
      <dgm:t>
        <a:bodyPr/>
        <a:lstStyle/>
        <a:p>
          <a:endParaRPr lang="cs-CZ"/>
        </a:p>
      </dgm:t>
    </dgm:pt>
    <dgm:pt modelId="{BD238032-4F80-4AE8-90D7-262EEB85DC06}" type="sibTrans" cxnId="{F0D1A2F4-E92E-401B-97FE-7C7FE585760E}">
      <dgm:prSet/>
      <dgm:spPr/>
      <dgm:t>
        <a:bodyPr/>
        <a:lstStyle/>
        <a:p>
          <a:endParaRPr lang="cs-CZ"/>
        </a:p>
      </dgm:t>
    </dgm:pt>
    <dgm:pt modelId="{E8454E63-B477-453A-BE7D-E854B4B5C36A}">
      <dgm:prSet phldrT="[Text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marL="177800" marR="0" indent="-177800" defTabSz="914400" eaLnBrk="1" fontAlgn="auto" latinLnBrk="0" hangingPunct="1">
            <a:lnSpc>
              <a:spcPct val="100000"/>
            </a:lnSpc>
            <a:spcBef>
              <a:spcPts val="12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200" dirty="0" smtClean="0">
              <a:solidFill>
                <a:schemeClr val="tx1"/>
              </a:solidFill>
            </a:rPr>
            <a:t>slouží k úvodnímu zjištění, ověření, upřesnění nebo k závěrečnému potvrzení,</a:t>
          </a:r>
          <a:endParaRPr lang="cs-CZ" sz="1200" dirty="0">
            <a:solidFill>
              <a:schemeClr val="tx1"/>
            </a:solidFill>
          </a:endParaRPr>
        </a:p>
      </dgm:t>
    </dgm:pt>
    <dgm:pt modelId="{AE683A59-029F-433D-8919-6BADE42E6CA3}" type="parTrans" cxnId="{DFD01C44-E45A-4D96-A078-9941D5AB6AD6}">
      <dgm:prSet/>
      <dgm:spPr/>
      <dgm:t>
        <a:bodyPr/>
        <a:lstStyle/>
        <a:p>
          <a:endParaRPr lang="cs-CZ"/>
        </a:p>
      </dgm:t>
    </dgm:pt>
    <dgm:pt modelId="{21A7A8E9-6C18-4644-B4D6-3C9223B7E4AA}" type="sibTrans" cxnId="{DFD01C44-E45A-4D96-A078-9941D5AB6AD6}">
      <dgm:prSet/>
      <dgm:spPr/>
      <dgm:t>
        <a:bodyPr/>
        <a:lstStyle/>
        <a:p>
          <a:endParaRPr lang="cs-CZ"/>
        </a:p>
      </dgm:t>
    </dgm:pt>
    <dgm:pt modelId="{099B8E47-F46E-4391-A22A-D03B1BE2A181}">
      <dgm:prSet phldrT="[Text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marL="177800" marR="0" indent="-177800" defTabSz="914400" eaLnBrk="1" fontAlgn="auto" latinLnBrk="0" hangingPunct="1">
            <a:lnSpc>
              <a:spcPct val="100000"/>
            </a:lnSpc>
            <a:spcBef>
              <a:spcPts val="12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200" dirty="0" smtClean="0">
              <a:solidFill>
                <a:schemeClr val="tx1"/>
              </a:solidFill>
            </a:rPr>
            <a:t>odpověď je obvykle jednoslovná, je výběrem z logických alternativ,</a:t>
          </a:r>
          <a:endParaRPr lang="cs-CZ" sz="1200" dirty="0">
            <a:solidFill>
              <a:schemeClr val="tx1"/>
            </a:solidFill>
          </a:endParaRPr>
        </a:p>
      </dgm:t>
    </dgm:pt>
    <dgm:pt modelId="{12E6483D-77D5-4A4F-83FB-2D628C36C0AB}" type="parTrans" cxnId="{E05C1193-5EAA-422F-B4FC-5AF2793F23FC}">
      <dgm:prSet/>
      <dgm:spPr/>
      <dgm:t>
        <a:bodyPr/>
        <a:lstStyle/>
        <a:p>
          <a:endParaRPr lang="cs-CZ"/>
        </a:p>
      </dgm:t>
    </dgm:pt>
    <dgm:pt modelId="{1E8DF8E4-79F8-449C-BFC2-6F8B65F18A7A}" type="sibTrans" cxnId="{E05C1193-5EAA-422F-B4FC-5AF2793F23FC}">
      <dgm:prSet/>
      <dgm:spPr/>
      <dgm:t>
        <a:bodyPr/>
        <a:lstStyle/>
        <a:p>
          <a:endParaRPr lang="cs-CZ"/>
        </a:p>
      </dgm:t>
    </dgm:pt>
    <dgm:pt modelId="{59586EE7-4792-428F-BDC2-5F08ECD8151B}">
      <dgm:prSet phldrT="[Text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marL="177800" marR="0" indent="-177800" defTabSz="914400" eaLnBrk="1" fontAlgn="auto" latinLnBrk="0" hangingPunct="1">
            <a:lnSpc>
              <a:spcPct val="100000"/>
            </a:lnSpc>
            <a:spcBef>
              <a:spcPts val="12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200" dirty="0" smtClean="0">
              <a:solidFill>
                <a:schemeClr val="tx1"/>
              </a:solidFill>
            </a:rPr>
            <a:t>jsou obvykle </a:t>
          </a:r>
          <a:r>
            <a:rPr lang="cs-CZ" sz="1200" dirty="0" err="1" smtClean="0">
              <a:solidFill>
                <a:schemeClr val="tx1"/>
              </a:solidFill>
            </a:rPr>
            <a:t>uvozeny</a:t>
          </a:r>
          <a:r>
            <a:rPr lang="cs-CZ" sz="1200" dirty="0" smtClean="0">
              <a:solidFill>
                <a:schemeClr val="tx1"/>
              </a:solidFill>
            </a:rPr>
            <a:t> slovesem,</a:t>
          </a:r>
          <a:endParaRPr lang="cs-CZ" sz="1200" dirty="0">
            <a:solidFill>
              <a:schemeClr val="tx1"/>
            </a:solidFill>
          </a:endParaRPr>
        </a:p>
      </dgm:t>
    </dgm:pt>
    <dgm:pt modelId="{9CC4F9A9-E0EA-43B9-8F3D-CF1FB0A636F8}" type="parTrans" cxnId="{C24BEDE1-7E52-40DC-9F7A-EEA9401BBB54}">
      <dgm:prSet/>
      <dgm:spPr/>
      <dgm:t>
        <a:bodyPr/>
        <a:lstStyle/>
        <a:p>
          <a:endParaRPr lang="cs-CZ"/>
        </a:p>
      </dgm:t>
    </dgm:pt>
    <dgm:pt modelId="{25014ABC-2405-49AA-8B39-A00B74965036}" type="sibTrans" cxnId="{C24BEDE1-7E52-40DC-9F7A-EEA9401BBB54}">
      <dgm:prSet/>
      <dgm:spPr/>
      <dgm:t>
        <a:bodyPr/>
        <a:lstStyle/>
        <a:p>
          <a:endParaRPr lang="cs-CZ"/>
        </a:p>
      </dgm:t>
    </dgm:pt>
    <dgm:pt modelId="{721A8D2E-0B01-412B-8C3C-C1D27143DFA0}">
      <dgm:prSet phldrT="[Text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marL="177800" marR="0" indent="-177800" defTabSz="914400" eaLnBrk="1" fontAlgn="auto" latinLnBrk="0" hangingPunct="1">
            <a:lnSpc>
              <a:spcPct val="100000"/>
            </a:lnSpc>
            <a:spcBef>
              <a:spcPts val="12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200" dirty="0" smtClean="0">
              <a:solidFill>
                <a:schemeClr val="tx1"/>
              </a:solidFill>
            </a:rPr>
            <a:t>v koučovacím rozhovoru jsou uzavřené otázky minoritní a jsou především oporou pro otevřené otázky</a:t>
          </a:r>
          <a:r>
            <a:rPr lang="cs-CZ" sz="1300" dirty="0" smtClean="0">
              <a:solidFill>
                <a:schemeClr val="tx1"/>
              </a:solidFill>
            </a:rPr>
            <a:t>. </a:t>
          </a:r>
          <a:endParaRPr lang="cs-CZ" sz="1300" dirty="0">
            <a:solidFill>
              <a:schemeClr val="tx1"/>
            </a:solidFill>
          </a:endParaRPr>
        </a:p>
      </dgm:t>
    </dgm:pt>
    <dgm:pt modelId="{0CBF9098-0CD2-497D-B8BB-A3694118DCF0}" type="parTrans" cxnId="{69287DC9-CE95-424C-82B8-0A24A115503C}">
      <dgm:prSet/>
      <dgm:spPr/>
      <dgm:t>
        <a:bodyPr/>
        <a:lstStyle/>
        <a:p>
          <a:endParaRPr lang="cs-CZ"/>
        </a:p>
      </dgm:t>
    </dgm:pt>
    <dgm:pt modelId="{909A14EB-FC2E-40C0-A8D0-1D13F8B0EAB7}" type="sibTrans" cxnId="{69287DC9-CE95-424C-82B8-0A24A115503C}">
      <dgm:prSet/>
      <dgm:spPr/>
      <dgm:t>
        <a:bodyPr/>
        <a:lstStyle/>
        <a:p>
          <a:endParaRPr lang="cs-CZ"/>
        </a:p>
      </dgm:t>
    </dgm:pt>
    <dgm:pt modelId="{E97BC618-0DCA-4DDC-8D1C-4A9E5DB3A439}" type="pres">
      <dgm:prSet presAssocID="{1B118C43-EE68-4D2E-B061-6DAB33771C74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cs-CZ"/>
        </a:p>
      </dgm:t>
    </dgm:pt>
    <dgm:pt modelId="{154D9D6B-4592-42AA-9A26-08A020BF3E2D}" type="pres">
      <dgm:prSet presAssocID="{249E44C7-25E1-42D0-BB84-077EC145201F}" presName="compositeNode" presStyleCnt="0">
        <dgm:presLayoutVars>
          <dgm:bulletEnabled val="1"/>
        </dgm:presLayoutVars>
      </dgm:prSet>
      <dgm:spPr/>
    </dgm:pt>
    <dgm:pt modelId="{D10F9050-8B29-41FF-AF1E-E6CABEC9E053}" type="pres">
      <dgm:prSet presAssocID="{249E44C7-25E1-42D0-BB84-077EC145201F}" presName="image" presStyleLbl="fgImgPlace1" presStyleIdx="0" presStyleCnt="2" custScaleX="90371" custScaleY="78165" custLinFactNeighborX="-15764" custLinFactNeighborY="-469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  <dgm:t>
        <a:bodyPr/>
        <a:lstStyle/>
        <a:p>
          <a:endParaRPr lang="cs-CZ"/>
        </a:p>
      </dgm:t>
    </dgm:pt>
    <dgm:pt modelId="{28B71933-CC11-4956-B3EB-49883AAE7DD9}" type="pres">
      <dgm:prSet presAssocID="{249E44C7-25E1-42D0-BB84-077EC145201F}" presName="childNode" presStyleLbl="node1" presStyleIdx="0" presStyleCnt="2" custScaleY="105519" custLinFactNeighborY="832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2686034-B719-49E1-BE6B-51FA37B03AB9}" type="pres">
      <dgm:prSet presAssocID="{249E44C7-25E1-42D0-BB84-077EC145201F}" presName="parentNode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891F1C8-D63F-46DA-BF62-45E34CD8BF08}" type="pres">
      <dgm:prSet presAssocID="{1E2A5BAE-9A00-4CD5-B6FE-130915CBD406}" presName="sibTrans" presStyleCnt="0"/>
      <dgm:spPr/>
    </dgm:pt>
    <dgm:pt modelId="{6C5694AF-24B3-4F00-B5D2-DD64BE8EE6F5}" type="pres">
      <dgm:prSet presAssocID="{21ECBEC8-0D89-48A2-BA0B-107EEB40EC83}" presName="compositeNode" presStyleCnt="0">
        <dgm:presLayoutVars>
          <dgm:bulletEnabled val="1"/>
        </dgm:presLayoutVars>
      </dgm:prSet>
      <dgm:spPr/>
    </dgm:pt>
    <dgm:pt modelId="{0002B03C-7504-4594-8166-361B11FF10E2}" type="pres">
      <dgm:prSet presAssocID="{21ECBEC8-0D89-48A2-BA0B-107EEB40EC83}" presName="image" presStyleLbl="fgImgPlace1" presStyleIdx="1" presStyleCnt="2" custScaleX="100001" custScaleY="88206" custLinFactNeighborX="-44915" custLinFactNeighborY="-2052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cs-CZ"/>
        </a:p>
      </dgm:t>
    </dgm:pt>
    <dgm:pt modelId="{843DDEE1-A135-4450-A827-2D501E580B78}" type="pres">
      <dgm:prSet presAssocID="{21ECBEC8-0D89-48A2-BA0B-107EEB40EC83}" presName="childNode" presStyleLbl="node1" presStyleIdx="1" presStyleCnt="2" custScaleX="109125" custScaleY="103539" custLinFactNeighborY="106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8716BF4-942B-444F-97E8-51EF1B7E6B7E}" type="pres">
      <dgm:prSet presAssocID="{21ECBEC8-0D89-48A2-BA0B-107EEB40EC83}" presName="parentNode" presStyleLbl="revTx" presStyleIdx="1" presStyleCnt="2" custLinFactNeighborX="-24326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367383B8-D640-4BC2-A0B9-5FD341705BBB}" type="presOf" srcId="{59586EE7-4792-428F-BDC2-5F08ECD8151B}" destId="{843DDEE1-A135-4450-A827-2D501E580B78}" srcOrd="0" destOrd="4" presId="urn:microsoft.com/office/officeart/2005/8/layout/hList2#1"/>
    <dgm:cxn modelId="{6BCE51A7-DA55-4C38-B0B6-1B60593CCC6C}" type="presOf" srcId="{721A8D2E-0B01-412B-8C3C-C1D27143DFA0}" destId="{843DDEE1-A135-4450-A827-2D501E580B78}" srcOrd="0" destOrd="5" presId="urn:microsoft.com/office/officeart/2005/8/layout/hList2#1"/>
    <dgm:cxn modelId="{CFBEADED-B902-4127-82AF-79D5F9181D51}" type="presOf" srcId="{EE669A30-4B76-4DA7-AA99-197104E44FBC}" destId="{28B71933-CC11-4956-B3EB-49883AAE7DD9}" srcOrd="0" destOrd="5" presId="urn:microsoft.com/office/officeart/2005/8/layout/hList2#1"/>
    <dgm:cxn modelId="{5C13DA49-78DC-4F3D-B5A6-742A5D17953F}" srcId="{249E44C7-25E1-42D0-BB84-077EC145201F}" destId="{FE490FA1-CF6C-433A-984E-F5036FE8A586}" srcOrd="3" destOrd="0" parTransId="{1618F1C9-FD6F-4298-AA8D-62BF76AF9A32}" sibTransId="{A8597739-F424-4FF3-A842-6B42F476BB0B}"/>
    <dgm:cxn modelId="{EB58FC65-7EF8-4831-B200-CA8748CBF5D3}" srcId="{249E44C7-25E1-42D0-BB84-077EC145201F}" destId="{51E75628-F344-43C4-880B-BB4AD0204713}" srcOrd="2" destOrd="0" parTransId="{DA8C9E0E-7012-4054-8467-5BBD2BD705AB}" sibTransId="{45E20620-277A-48D0-83FB-406E159BE569}"/>
    <dgm:cxn modelId="{1B7D23B4-6442-4FE4-A35C-F629A84C6CF3}" srcId="{249E44C7-25E1-42D0-BB84-077EC145201F}" destId="{EE669A30-4B76-4DA7-AA99-197104E44FBC}" srcOrd="5" destOrd="0" parTransId="{D2067B2E-E324-4D74-B617-7197ABD921FE}" sibTransId="{22151FC4-D6B7-452F-BE62-621259AFC3D6}"/>
    <dgm:cxn modelId="{F63277B3-145E-4500-947D-493C12DD45E8}" type="presOf" srcId="{4D58F0BB-C0DE-48C7-B3B9-6C271170BB4F}" destId="{28B71933-CC11-4956-B3EB-49883AAE7DD9}" srcOrd="0" destOrd="0" presId="urn:microsoft.com/office/officeart/2005/8/layout/hList2#1"/>
    <dgm:cxn modelId="{F02BBD1F-A606-4511-900A-0AEBE839913D}" type="presOf" srcId="{0CD43FA0-C6C0-43A0-BEC9-DF43CE1E2730}" destId="{28B71933-CC11-4956-B3EB-49883AAE7DD9}" srcOrd="0" destOrd="4" presId="urn:microsoft.com/office/officeart/2005/8/layout/hList2#1"/>
    <dgm:cxn modelId="{EC71F032-52F6-467A-813F-5BF79B3F020F}" srcId="{249E44C7-25E1-42D0-BB84-077EC145201F}" destId="{0CD43FA0-C6C0-43A0-BEC9-DF43CE1E2730}" srcOrd="4" destOrd="0" parTransId="{6F6F6B85-06B8-4B2F-9471-B49D2CFFEB24}" sibTransId="{D503CB43-A2EF-4B84-A6EA-F374CEC4412F}"/>
    <dgm:cxn modelId="{D6DA66DD-2AD7-4C03-824F-DCCDB29B2D99}" type="presOf" srcId="{51E75628-F344-43C4-880B-BB4AD0204713}" destId="{28B71933-CC11-4956-B3EB-49883AAE7DD9}" srcOrd="0" destOrd="2" presId="urn:microsoft.com/office/officeart/2005/8/layout/hList2#1"/>
    <dgm:cxn modelId="{1570D71D-04FA-4F22-837A-B3EC0CA145A0}" type="presOf" srcId="{E8454E63-B477-453A-BE7D-E854B4B5C36A}" destId="{843DDEE1-A135-4450-A827-2D501E580B78}" srcOrd="0" destOrd="2" presId="urn:microsoft.com/office/officeart/2005/8/layout/hList2#1"/>
    <dgm:cxn modelId="{E05C1193-5EAA-422F-B4FC-5AF2793F23FC}" srcId="{21ECBEC8-0D89-48A2-BA0B-107EEB40EC83}" destId="{099B8E47-F46E-4391-A22A-D03B1BE2A181}" srcOrd="3" destOrd="0" parTransId="{12E6483D-77D5-4A4F-83FB-2D628C36C0AB}" sibTransId="{1E8DF8E4-79F8-449C-BFC2-6F8B65F18A7A}"/>
    <dgm:cxn modelId="{EB36E27B-540B-4467-BD4A-CDF321DCA272}" srcId="{1B118C43-EE68-4D2E-B061-6DAB33771C74}" destId="{21ECBEC8-0D89-48A2-BA0B-107EEB40EC83}" srcOrd="1" destOrd="0" parTransId="{B172C6FC-DA67-4A9B-BE88-765298284614}" sibTransId="{86ADC977-1653-44FA-AABE-8E2EE7C03B26}"/>
    <dgm:cxn modelId="{5BC8EBF6-6575-4B08-A3BD-9053A0A4AEF4}" srcId="{249E44C7-25E1-42D0-BB84-077EC145201F}" destId="{1D4F095E-5670-4C7E-A64B-8B5E288E3F39}" srcOrd="1" destOrd="0" parTransId="{005C49AC-C6FC-446C-8313-E9EA4C4B46CF}" sibTransId="{0B99E203-E8BB-46CF-BBC9-3298DA9E5CA3}"/>
    <dgm:cxn modelId="{C43D4B81-3013-4B54-A0F8-9CEFB9D3719E}" type="presOf" srcId="{21ECBEC8-0D89-48A2-BA0B-107EEB40EC83}" destId="{98716BF4-942B-444F-97E8-51EF1B7E6B7E}" srcOrd="0" destOrd="0" presId="urn:microsoft.com/office/officeart/2005/8/layout/hList2#1"/>
    <dgm:cxn modelId="{D252C709-53DD-4671-B9DC-9DC867847C3A}" srcId="{249E44C7-25E1-42D0-BB84-077EC145201F}" destId="{4D58F0BB-C0DE-48C7-B3B9-6C271170BB4F}" srcOrd="0" destOrd="0" parTransId="{4DC0907D-AB53-4E0D-9E5A-364E211E4A7A}" sibTransId="{CE33EECE-5236-4C97-9419-C95908BD9A1B}"/>
    <dgm:cxn modelId="{EFDCD645-8498-412D-ADBF-21828F417793}" type="presOf" srcId="{1B118C43-EE68-4D2E-B061-6DAB33771C74}" destId="{E97BC618-0DCA-4DDC-8D1C-4A9E5DB3A439}" srcOrd="0" destOrd="0" presId="urn:microsoft.com/office/officeart/2005/8/layout/hList2#1"/>
    <dgm:cxn modelId="{A23E57FA-2CB3-49BB-A033-8C418124D1EB}" type="presOf" srcId="{099B8E47-F46E-4391-A22A-D03B1BE2A181}" destId="{843DDEE1-A135-4450-A827-2D501E580B78}" srcOrd="0" destOrd="3" presId="urn:microsoft.com/office/officeart/2005/8/layout/hList2#1"/>
    <dgm:cxn modelId="{0B4951C0-1C81-45D5-8864-6D6AA7B48497}" type="presOf" srcId="{249E44C7-25E1-42D0-BB84-077EC145201F}" destId="{12686034-B719-49E1-BE6B-51FA37B03AB9}" srcOrd="0" destOrd="0" presId="urn:microsoft.com/office/officeart/2005/8/layout/hList2#1"/>
    <dgm:cxn modelId="{D0B72348-ED17-4ACC-963A-315EF3FDB339}" type="presOf" srcId="{FE490FA1-CF6C-433A-984E-F5036FE8A586}" destId="{28B71933-CC11-4956-B3EB-49883AAE7DD9}" srcOrd="0" destOrd="3" presId="urn:microsoft.com/office/officeart/2005/8/layout/hList2#1"/>
    <dgm:cxn modelId="{8163FE54-752F-4504-81FD-69ACC7858EB5}" type="presOf" srcId="{05AB03CC-7ABE-4237-AD87-45DA08798AC9}" destId="{843DDEE1-A135-4450-A827-2D501E580B78}" srcOrd="0" destOrd="0" presId="urn:microsoft.com/office/officeart/2005/8/layout/hList2#1"/>
    <dgm:cxn modelId="{DFD01C44-E45A-4D96-A078-9941D5AB6AD6}" srcId="{21ECBEC8-0D89-48A2-BA0B-107EEB40EC83}" destId="{E8454E63-B477-453A-BE7D-E854B4B5C36A}" srcOrd="2" destOrd="0" parTransId="{AE683A59-029F-433D-8919-6BADE42E6CA3}" sibTransId="{21A7A8E9-6C18-4644-B4D6-3C9223B7E4AA}"/>
    <dgm:cxn modelId="{F0D1A2F4-E92E-401B-97FE-7C7FE585760E}" srcId="{21ECBEC8-0D89-48A2-BA0B-107EEB40EC83}" destId="{2426E7D0-FA37-4F18-B6BB-F4D9B74B8F38}" srcOrd="1" destOrd="0" parTransId="{914FC0C9-D08F-4E09-B156-7271DA49D46E}" sibTransId="{BD238032-4F80-4AE8-90D7-262EEB85DC06}"/>
    <dgm:cxn modelId="{F3CAC4BC-3C48-4157-8A85-6E2CF935D76E}" type="presOf" srcId="{2426E7D0-FA37-4F18-B6BB-F4D9B74B8F38}" destId="{843DDEE1-A135-4450-A827-2D501E580B78}" srcOrd="0" destOrd="1" presId="urn:microsoft.com/office/officeart/2005/8/layout/hList2#1"/>
    <dgm:cxn modelId="{658142C3-F55B-4E29-8853-E984BD4A431D}" type="presOf" srcId="{1D4F095E-5670-4C7E-A64B-8B5E288E3F39}" destId="{28B71933-CC11-4956-B3EB-49883AAE7DD9}" srcOrd="0" destOrd="1" presId="urn:microsoft.com/office/officeart/2005/8/layout/hList2#1"/>
    <dgm:cxn modelId="{C24BEDE1-7E52-40DC-9F7A-EEA9401BBB54}" srcId="{21ECBEC8-0D89-48A2-BA0B-107EEB40EC83}" destId="{59586EE7-4792-428F-BDC2-5F08ECD8151B}" srcOrd="4" destOrd="0" parTransId="{9CC4F9A9-E0EA-43B9-8F3D-CF1FB0A636F8}" sibTransId="{25014ABC-2405-49AA-8B39-A00B74965036}"/>
    <dgm:cxn modelId="{69287DC9-CE95-424C-82B8-0A24A115503C}" srcId="{21ECBEC8-0D89-48A2-BA0B-107EEB40EC83}" destId="{721A8D2E-0B01-412B-8C3C-C1D27143DFA0}" srcOrd="5" destOrd="0" parTransId="{0CBF9098-0CD2-497D-B8BB-A3694118DCF0}" sibTransId="{909A14EB-FC2E-40C0-A8D0-1D13F8B0EAB7}"/>
    <dgm:cxn modelId="{88FBE47E-42C1-4F23-B0DB-DCFCE606771F}" srcId="{21ECBEC8-0D89-48A2-BA0B-107EEB40EC83}" destId="{05AB03CC-7ABE-4237-AD87-45DA08798AC9}" srcOrd="0" destOrd="0" parTransId="{68B50A65-84C5-4C1A-B21C-0B098171C418}" sibTransId="{14FD4103-CE26-45C3-8B5E-70915D4E6644}"/>
    <dgm:cxn modelId="{41B9CD61-CF60-43F1-B8EA-A7A6FA1F47AE}" srcId="{1B118C43-EE68-4D2E-B061-6DAB33771C74}" destId="{249E44C7-25E1-42D0-BB84-077EC145201F}" srcOrd="0" destOrd="0" parTransId="{D2F46CB1-5459-4A76-8EA7-C61499CC2B0A}" sibTransId="{1E2A5BAE-9A00-4CD5-B6FE-130915CBD406}"/>
    <dgm:cxn modelId="{AD517CA7-62C0-4057-B887-625148A2E245}" type="presParOf" srcId="{E97BC618-0DCA-4DDC-8D1C-4A9E5DB3A439}" destId="{154D9D6B-4592-42AA-9A26-08A020BF3E2D}" srcOrd="0" destOrd="0" presId="urn:microsoft.com/office/officeart/2005/8/layout/hList2#1"/>
    <dgm:cxn modelId="{6DF7C805-CEF9-4E1C-90C6-BF64A1A1B8CC}" type="presParOf" srcId="{154D9D6B-4592-42AA-9A26-08A020BF3E2D}" destId="{D10F9050-8B29-41FF-AF1E-E6CABEC9E053}" srcOrd="0" destOrd="0" presId="urn:microsoft.com/office/officeart/2005/8/layout/hList2#1"/>
    <dgm:cxn modelId="{87B61181-AC27-4D28-90D5-2194085F8D4A}" type="presParOf" srcId="{154D9D6B-4592-42AA-9A26-08A020BF3E2D}" destId="{28B71933-CC11-4956-B3EB-49883AAE7DD9}" srcOrd="1" destOrd="0" presId="urn:microsoft.com/office/officeart/2005/8/layout/hList2#1"/>
    <dgm:cxn modelId="{BEF965B4-0B96-45D6-8C1D-A87A1152A340}" type="presParOf" srcId="{154D9D6B-4592-42AA-9A26-08A020BF3E2D}" destId="{12686034-B719-49E1-BE6B-51FA37B03AB9}" srcOrd="2" destOrd="0" presId="urn:microsoft.com/office/officeart/2005/8/layout/hList2#1"/>
    <dgm:cxn modelId="{0FDAB837-871E-48C3-A454-100796B27C07}" type="presParOf" srcId="{E97BC618-0DCA-4DDC-8D1C-4A9E5DB3A439}" destId="{B891F1C8-D63F-46DA-BF62-45E34CD8BF08}" srcOrd="1" destOrd="0" presId="urn:microsoft.com/office/officeart/2005/8/layout/hList2#1"/>
    <dgm:cxn modelId="{FF2BF8F9-47B7-48B8-82D0-143D67501F81}" type="presParOf" srcId="{E97BC618-0DCA-4DDC-8D1C-4A9E5DB3A439}" destId="{6C5694AF-24B3-4F00-B5D2-DD64BE8EE6F5}" srcOrd="2" destOrd="0" presId="urn:microsoft.com/office/officeart/2005/8/layout/hList2#1"/>
    <dgm:cxn modelId="{5DD266EF-BE04-4BA8-8FCA-436624397D32}" type="presParOf" srcId="{6C5694AF-24B3-4F00-B5D2-DD64BE8EE6F5}" destId="{0002B03C-7504-4594-8166-361B11FF10E2}" srcOrd="0" destOrd="0" presId="urn:microsoft.com/office/officeart/2005/8/layout/hList2#1"/>
    <dgm:cxn modelId="{03B83214-DEB1-4DA5-BD56-DC6C8770485C}" type="presParOf" srcId="{6C5694AF-24B3-4F00-B5D2-DD64BE8EE6F5}" destId="{843DDEE1-A135-4450-A827-2D501E580B78}" srcOrd="1" destOrd="0" presId="urn:microsoft.com/office/officeart/2005/8/layout/hList2#1"/>
    <dgm:cxn modelId="{F572E294-F81A-4E62-9E45-2747F308A064}" type="presParOf" srcId="{6C5694AF-24B3-4F00-B5D2-DD64BE8EE6F5}" destId="{98716BF4-942B-444F-97E8-51EF1B7E6B7E}" srcOrd="2" destOrd="0" presId="urn:microsoft.com/office/officeart/2005/8/layout/hList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D36982C-8094-425B-905B-C9A52698AEA6}">
      <dsp:nvSpPr>
        <dsp:cNvPr id="0" name=""/>
        <dsp:cNvSpPr/>
      </dsp:nvSpPr>
      <dsp:spPr>
        <a:xfrm>
          <a:off x="2" y="0"/>
          <a:ext cx="5040557" cy="259228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75D5E8-4196-4ADC-8CFB-833487C621D1}">
      <dsp:nvSpPr>
        <dsp:cNvPr id="0" name=""/>
        <dsp:cNvSpPr/>
      </dsp:nvSpPr>
      <dsp:spPr>
        <a:xfrm>
          <a:off x="1544" y="777686"/>
          <a:ext cx="856501" cy="10369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u="none" kern="1200" dirty="0" smtClean="0">
              <a:solidFill>
                <a:schemeClr val="accent6"/>
              </a:solidFill>
            </a:rPr>
            <a:t>VYTVOŘENÍ VZTAHU</a:t>
          </a:r>
          <a:endParaRPr lang="cs-CZ" sz="1000" b="1" u="none" kern="1200" dirty="0">
            <a:solidFill>
              <a:schemeClr val="accent6"/>
            </a:solidFill>
          </a:endParaRPr>
        </a:p>
      </dsp:txBody>
      <dsp:txXfrm>
        <a:off x="1544" y="777686"/>
        <a:ext cx="856501" cy="1036915"/>
      </dsp:txXfrm>
    </dsp:sp>
    <dsp:sp modelId="{FBC19B45-ACB6-4133-8742-558D58A87CC2}">
      <dsp:nvSpPr>
        <dsp:cNvPr id="0" name=""/>
        <dsp:cNvSpPr/>
      </dsp:nvSpPr>
      <dsp:spPr>
        <a:xfrm>
          <a:off x="900871" y="777686"/>
          <a:ext cx="856501" cy="10369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u="none" kern="1200" dirty="0" smtClean="0">
              <a:solidFill>
                <a:schemeClr val="accent6"/>
              </a:solidFill>
            </a:rPr>
            <a:t>UZAVŘENÍ KONTRAKTU</a:t>
          </a:r>
          <a:endParaRPr lang="cs-CZ" sz="1000" b="1" u="none" kern="1200" dirty="0">
            <a:solidFill>
              <a:schemeClr val="accent6"/>
            </a:solidFill>
          </a:endParaRPr>
        </a:p>
      </dsp:txBody>
      <dsp:txXfrm>
        <a:off x="900871" y="777686"/>
        <a:ext cx="856501" cy="1036915"/>
      </dsp:txXfrm>
    </dsp:sp>
    <dsp:sp modelId="{92A6AB0F-B58E-49DD-86C0-ADE6A601737F}">
      <dsp:nvSpPr>
        <dsp:cNvPr id="0" name=""/>
        <dsp:cNvSpPr/>
      </dsp:nvSpPr>
      <dsp:spPr>
        <a:xfrm>
          <a:off x="1800197" y="777686"/>
          <a:ext cx="1440164" cy="10369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u="none" kern="1200" dirty="0" smtClean="0">
              <a:solidFill>
                <a:schemeClr val="accent6"/>
              </a:solidFill>
            </a:rPr>
            <a:t>HLEDÁNÍ ŘEŠENÍ</a:t>
          </a:r>
          <a:endParaRPr lang="cs-CZ" sz="1000" b="1" u="none" kern="1200" dirty="0">
            <a:solidFill>
              <a:schemeClr val="accent6"/>
            </a:solidFill>
          </a:endParaRPr>
        </a:p>
      </dsp:txBody>
      <dsp:txXfrm>
        <a:off x="1800197" y="777686"/>
        <a:ext cx="1440164" cy="1036915"/>
      </dsp:txXfrm>
    </dsp:sp>
    <dsp:sp modelId="{42255062-A20E-4097-8B83-0E0EE81A4FAB}">
      <dsp:nvSpPr>
        <dsp:cNvPr id="0" name=""/>
        <dsp:cNvSpPr/>
      </dsp:nvSpPr>
      <dsp:spPr>
        <a:xfrm>
          <a:off x="3283187" y="777686"/>
          <a:ext cx="856501" cy="1036915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u="none" kern="1200" dirty="0" smtClean="0">
              <a:solidFill>
                <a:schemeClr val="accent6"/>
              </a:solidFill>
            </a:rPr>
            <a:t>AKČNÍ PLÁN</a:t>
          </a:r>
          <a:endParaRPr lang="cs-CZ" sz="1000" b="1" u="none" kern="1200" dirty="0">
            <a:solidFill>
              <a:schemeClr val="accent6"/>
            </a:solidFill>
          </a:endParaRPr>
        </a:p>
      </dsp:txBody>
      <dsp:txXfrm>
        <a:off x="3283187" y="777686"/>
        <a:ext cx="856501" cy="1036915"/>
      </dsp:txXfrm>
    </dsp:sp>
    <dsp:sp modelId="{39992210-6DD7-43CA-9DF2-CA47F0B367BF}">
      <dsp:nvSpPr>
        <dsp:cNvPr id="0" name=""/>
        <dsp:cNvSpPr/>
      </dsp:nvSpPr>
      <dsp:spPr>
        <a:xfrm>
          <a:off x="4182513" y="777686"/>
          <a:ext cx="856501" cy="10369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u="none" kern="1200" dirty="0" smtClean="0">
              <a:solidFill>
                <a:schemeClr val="accent6"/>
              </a:solidFill>
            </a:rPr>
            <a:t>ZHODNOCENÍ A MOTIVACE</a:t>
          </a:r>
          <a:endParaRPr lang="cs-CZ" sz="1000" b="1" u="none" kern="1200" dirty="0">
            <a:solidFill>
              <a:schemeClr val="accent6"/>
            </a:solidFill>
          </a:endParaRPr>
        </a:p>
      </dsp:txBody>
      <dsp:txXfrm>
        <a:off x="4182513" y="777686"/>
        <a:ext cx="856501" cy="103691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93ED90-AC77-4934-82B5-5CDC63D33AD6}">
      <dsp:nvSpPr>
        <dsp:cNvPr id="0" name=""/>
        <dsp:cNvSpPr/>
      </dsp:nvSpPr>
      <dsp:spPr>
        <a:xfrm>
          <a:off x="171564" y="0"/>
          <a:ext cx="85782" cy="61344"/>
        </a:xfrm>
        <a:prstGeom prst="trapezoid">
          <a:avLst>
            <a:gd name="adj" fmla="val 69919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00" kern="1200" dirty="0" smtClean="0"/>
            <a:t> </a:t>
          </a:r>
          <a:endParaRPr lang="cs-CZ" sz="500" kern="1200" dirty="0"/>
        </a:p>
      </dsp:txBody>
      <dsp:txXfrm>
        <a:off x="171564" y="0"/>
        <a:ext cx="85782" cy="61344"/>
      </dsp:txXfrm>
    </dsp:sp>
    <dsp:sp modelId="{8BDC9C95-D7CB-4071-B892-60137441AAFB}">
      <dsp:nvSpPr>
        <dsp:cNvPr id="0" name=""/>
        <dsp:cNvSpPr/>
      </dsp:nvSpPr>
      <dsp:spPr>
        <a:xfrm>
          <a:off x="128673" y="61344"/>
          <a:ext cx="171564" cy="61344"/>
        </a:xfrm>
        <a:prstGeom prst="trapezoid">
          <a:avLst>
            <a:gd name="adj" fmla="val 69919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00" kern="1200" dirty="0" smtClean="0"/>
            <a:t> </a:t>
          </a:r>
          <a:endParaRPr lang="cs-CZ" sz="500" kern="1200" dirty="0"/>
        </a:p>
      </dsp:txBody>
      <dsp:txXfrm>
        <a:off x="158697" y="61344"/>
        <a:ext cx="111516" cy="61344"/>
      </dsp:txXfrm>
    </dsp:sp>
    <dsp:sp modelId="{A7A68EE1-EA16-4840-B5C1-B5CE8D080081}">
      <dsp:nvSpPr>
        <dsp:cNvPr id="0" name=""/>
        <dsp:cNvSpPr/>
      </dsp:nvSpPr>
      <dsp:spPr>
        <a:xfrm>
          <a:off x="85782" y="122688"/>
          <a:ext cx="257346" cy="61344"/>
        </a:xfrm>
        <a:prstGeom prst="trapezoid">
          <a:avLst>
            <a:gd name="adj" fmla="val 69919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00" kern="1200" dirty="0" smtClean="0"/>
            <a:t> </a:t>
          </a:r>
          <a:endParaRPr lang="cs-CZ" sz="500" kern="1200" dirty="0"/>
        </a:p>
      </dsp:txBody>
      <dsp:txXfrm>
        <a:off x="130817" y="122688"/>
        <a:ext cx="167275" cy="61344"/>
      </dsp:txXfrm>
    </dsp:sp>
    <dsp:sp modelId="{B3D9B6E7-F09B-43E2-B71D-39C4FA8CC359}">
      <dsp:nvSpPr>
        <dsp:cNvPr id="0" name=""/>
        <dsp:cNvSpPr/>
      </dsp:nvSpPr>
      <dsp:spPr>
        <a:xfrm>
          <a:off x="42891" y="184033"/>
          <a:ext cx="343128" cy="61344"/>
        </a:xfrm>
        <a:prstGeom prst="trapezoid">
          <a:avLst>
            <a:gd name="adj" fmla="val 69919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 dirty="0"/>
        </a:p>
      </dsp:txBody>
      <dsp:txXfrm>
        <a:off x="102938" y="184033"/>
        <a:ext cx="223033" cy="61344"/>
      </dsp:txXfrm>
    </dsp:sp>
    <dsp:sp modelId="{7EA93F27-46E8-42AC-9E96-753AE4C365B6}">
      <dsp:nvSpPr>
        <dsp:cNvPr id="0" name=""/>
        <dsp:cNvSpPr/>
      </dsp:nvSpPr>
      <dsp:spPr>
        <a:xfrm>
          <a:off x="0" y="245377"/>
          <a:ext cx="428910" cy="61344"/>
        </a:xfrm>
        <a:prstGeom prst="trapezoid">
          <a:avLst>
            <a:gd name="adj" fmla="val 69919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 dirty="0"/>
        </a:p>
      </dsp:txBody>
      <dsp:txXfrm>
        <a:off x="75059" y="245377"/>
        <a:ext cx="278792" cy="6134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4F977DB-8B5B-49C1-9C74-E3E2A0417377}">
      <dsp:nvSpPr>
        <dsp:cNvPr id="0" name=""/>
        <dsp:cNvSpPr/>
      </dsp:nvSpPr>
      <dsp:spPr>
        <a:xfrm>
          <a:off x="130643" y="-1618"/>
          <a:ext cx="73566" cy="7033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900" b="1" kern="1200" dirty="0" smtClean="0"/>
            <a:t> </a:t>
          </a:r>
          <a:endParaRPr lang="cs-CZ" sz="900" b="1" kern="1200" dirty="0"/>
        </a:p>
      </dsp:txBody>
      <dsp:txXfrm>
        <a:off x="130643" y="-1618"/>
        <a:ext cx="73566" cy="70336"/>
      </dsp:txXfrm>
    </dsp:sp>
    <dsp:sp modelId="{2016BF1F-7821-47F8-B8D4-357C74DF12E3}">
      <dsp:nvSpPr>
        <dsp:cNvPr id="0" name=""/>
        <dsp:cNvSpPr/>
      </dsp:nvSpPr>
      <dsp:spPr>
        <a:xfrm rot="1800000">
          <a:off x="203148" y="47618"/>
          <a:ext cx="14474" cy="214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 dirty="0"/>
        </a:p>
      </dsp:txBody>
      <dsp:txXfrm rot="1800000">
        <a:off x="203148" y="47618"/>
        <a:ext cx="14474" cy="21465"/>
      </dsp:txXfrm>
    </dsp:sp>
    <dsp:sp modelId="{FBAB7730-E815-47A1-AF37-C4622E8F6B99}">
      <dsp:nvSpPr>
        <dsp:cNvPr id="0" name=""/>
        <dsp:cNvSpPr/>
      </dsp:nvSpPr>
      <dsp:spPr>
        <a:xfrm>
          <a:off x="218304" y="49483"/>
          <a:ext cx="63602" cy="6360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900" b="1" kern="1200" dirty="0"/>
        </a:p>
      </dsp:txBody>
      <dsp:txXfrm>
        <a:off x="218304" y="49483"/>
        <a:ext cx="63602" cy="63602"/>
      </dsp:txXfrm>
    </dsp:sp>
    <dsp:sp modelId="{72568579-5140-44A2-B9AD-E7132511E360}">
      <dsp:nvSpPr>
        <dsp:cNvPr id="0" name=""/>
        <dsp:cNvSpPr/>
      </dsp:nvSpPr>
      <dsp:spPr>
        <a:xfrm rot="5400000">
          <a:off x="241661" y="117808"/>
          <a:ext cx="16889" cy="214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 dirty="0"/>
        </a:p>
      </dsp:txBody>
      <dsp:txXfrm rot="5400000">
        <a:off x="241661" y="117808"/>
        <a:ext cx="16889" cy="21465"/>
      </dsp:txXfrm>
    </dsp:sp>
    <dsp:sp modelId="{0E124B27-A861-439D-940D-64D14FF071DD}">
      <dsp:nvSpPr>
        <dsp:cNvPr id="0" name=""/>
        <dsp:cNvSpPr/>
      </dsp:nvSpPr>
      <dsp:spPr>
        <a:xfrm>
          <a:off x="218304" y="144953"/>
          <a:ext cx="63602" cy="6360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900" b="1" kern="1200" dirty="0" smtClean="0"/>
            <a:t> </a:t>
          </a:r>
          <a:endParaRPr lang="cs-CZ" sz="900" b="1" kern="1200" dirty="0"/>
        </a:p>
      </dsp:txBody>
      <dsp:txXfrm>
        <a:off x="218304" y="144953"/>
        <a:ext cx="63602" cy="63602"/>
      </dsp:txXfrm>
    </dsp:sp>
    <dsp:sp modelId="{3D362671-D565-41DA-824D-CAE5104296C0}">
      <dsp:nvSpPr>
        <dsp:cNvPr id="0" name=""/>
        <dsp:cNvSpPr/>
      </dsp:nvSpPr>
      <dsp:spPr>
        <a:xfrm rot="9000000">
          <a:off x="200735" y="189649"/>
          <a:ext cx="16889" cy="214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 dirty="0"/>
        </a:p>
      </dsp:txBody>
      <dsp:txXfrm rot="9000000">
        <a:off x="200735" y="189649"/>
        <a:ext cx="16889" cy="21465"/>
      </dsp:txXfrm>
    </dsp:sp>
    <dsp:sp modelId="{175E13C1-4285-4A14-9361-D06F782A00DB}">
      <dsp:nvSpPr>
        <dsp:cNvPr id="0" name=""/>
        <dsp:cNvSpPr/>
      </dsp:nvSpPr>
      <dsp:spPr>
        <a:xfrm>
          <a:off x="135625" y="192687"/>
          <a:ext cx="63602" cy="6360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900" b="1" kern="1200" dirty="0"/>
        </a:p>
      </dsp:txBody>
      <dsp:txXfrm>
        <a:off x="135625" y="192687"/>
        <a:ext cx="63602" cy="63602"/>
      </dsp:txXfrm>
    </dsp:sp>
    <dsp:sp modelId="{12C13B0F-0754-418D-A49A-665A121FE73D}">
      <dsp:nvSpPr>
        <dsp:cNvPr id="0" name=""/>
        <dsp:cNvSpPr/>
      </dsp:nvSpPr>
      <dsp:spPr>
        <a:xfrm rot="12600000">
          <a:off x="118056" y="190127"/>
          <a:ext cx="16889" cy="214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 dirty="0"/>
        </a:p>
      </dsp:txBody>
      <dsp:txXfrm rot="12600000">
        <a:off x="118056" y="190127"/>
        <a:ext cx="16889" cy="21465"/>
      </dsp:txXfrm>
    </dsp:sp>
    <dsp:sp modelId="{A5822810-301F-4682-BA0D-C6115CF37181}">
      <dsp:nvSpPr>
        <dsp:cNvPr id="0" name=""/>
        <dsp:cNvSpPr/>
      </dsp:nvSpPr>
      <dsp:spPr>
        <a:xfrm>
          <a:off x="52946" y="144953"/>
          <a:ext cx="63602" cy="6360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900" b="1" kern="1200" dirty="0" smtClean="0"/>
            <a:t> </a:t>
          </a:r>
          <a:endParaRPr lang="cs-CZ" sz="900" b="1" kern="1200" dirty="0"/>
        </a:p>
      </dsp:txBody>
      <dsp:txXfrm>
        <a:off x="52946" y="144953"/>
        <a:ext cx="63602" cy="63602"/>
      </dsp:txXfrm>
    </dsp:sp>
    <dsp:sp modelId="{7113795E-67F8-43C5-A847-E6CC6016C3EA}">
      <dsp:nvSpPr>
        <dsp:cNvPr id="0" name=""/>
        <dsp:cNvSpPr/>
      </dsp:nvSpPr>
      <dsp:spPr>
        <a:xfrm rot="14996066">
          <a:off x="34701" y="94823"/>
          <a:ext cx="48080" cy="214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 dirty="0"/>
        </a:p>
      </dsp:txBody>
      <dsp:txXfrm rot="14996066">
        <a:off x="34701" y="94823"/>
        <a:ext cx="48080" cy="21465"/>
      </dsp:txXfrm>
    </dsp:sp>
    <dsp:sp modelId="{31830CD7-B8C7-4D9A-A700-642D8CF068B0}">
      <dsp:nvSpPr>
        <dsp:cNvPr id="0" name=""/>
        <dsp:cNvSpPr/>
      </dsp:nvSpPr>
      <dsp:spPr>
        <a:xfrm>
          <a:off x="0" y="0"/>
          <a:ext cx="63602" cy="6360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900" b="1" kern="1200" dirty="0"/>
        </a:p>
      </dsp:txBody>
      <dsp:txXfrm>
        <a:off x="0" y="0"/>
        <a:ext cx="63602" cy="63602"/>
      </dsp:txXfrm>
    </dsp:sp>
    <dsp:sp modelId="{4E397717-B050-4D2D-BAFB-625CD5D26A63}">
      <dsp:nvSpPr>
        <dsp:cNvPr id="0" name=""/>
        <dsp:cNvSpPr/>
      </dsp:nvSpPr>
      <dsp:spPr>
        <a:xfrm rot="44320">
          <a:off x="78348" y="21897"/>
          <a:ext cx="35537" cy="214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 dirty="0"/>
        </a:p>
      </dsp:txBody>
      <dsp:txXfrm rot="44320">
        <a:off x="78348" y="21897"/>
        <a:ext cx="35537" cy="2146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5F33AD-C5D1-4B1C-AFB9-18E92F05001A}">
      <dsp:nvSpPr>
        <dsp:cNvPr id="0" name=""/>
        <dsp:cNvSpPr/>
      </dsp:nvSpPr>
      <dsp:spPr>
        <a:xfrm>
          <a:off x="1368156" y="1296147"/>
          <a:ext cx="1727798" cy="1439749"/>
        </a:xfrm>
        <a:prstGeom prst="hexagon">
          <a:avLst>
            <a:gd name="adj" fmla="val 28570"/>
            <a:gd name="vf" fmla="val 115470"/>
          </a:avLst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 smtClean="0">
              <a:solidFill>
                <a:schemeClr val="tx1"/>
              </a:solidFill>
            </a:rPr>
            <a:t>KOUČOVACÍ OTÁZKY</a:t>
          </a:r>
        </a:p>
      </dsp:txBody>
      <dsp:txXfrm>
        <a:off x="1368156" y="1296147"/>
        <a:ext cx="1727798" cy="1439749"/>
      </dsp:txXfrm>
    </dsp:sp>
    <dsp:sp modelId="{23FDF42B-7598-43C7-884D-0236074E10A0}">
      <dsp:nvSpPr>
        <dsp:cNvPr id="0" name=""/>
        <dsp:cNvSpPr/>
      </dsp:nvSpPr>
      <dsp:spPr>
        <a:xfrm>
          <a:off x="2440709" y="616561"/>
          <a:ext cx="623845" cy="537525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9CF7F6-1D78-489C-AA9D-73AD36D81453}">
      <dsp:nvSpPr>
        <dsp:cNvPr id="0" name=""/>
        <dsp:cNvSpPr/>
      </dsp:nvSpPr>
      <dsp:spPr>
        <a:xfrm>
          <a:off x="1557633" y="0"/>
          <a:ext cx="1354998" cy="1172232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800" kern="1200" dirty="0" smtClean="0"/>
            <a:t>STARTUJÍ PROCES MYŠLENÍ A OBJEVOVÁNÍ</a:t>
          </a:r>
          <a:endParaRPr lang="cs-CZ" sz="800" kern="1200" dirty="0"/>
        </a:p>
      </dsp:txBody>
      <dsp:txXfrm>
        <a:off x="1557633" y="0"/>
        <a:ext cx="1354998" cy="1172232"/>
      </dsp:txXfrm>
    </dsp:sp>
    <dsp:sp modelId="{40889D04-E231-4184-86FA-C4484D74A357}">
      <dsp:nvSpPr>
        <dsp:cNvPr id="0" name=""/>
        <dsp:cNvSpPr/>
      </dsp:nvSpPr>
      <dsp:spPr>
        <a:xfrm>
          <a:off x="3168785" y="1621447"/>
          <a:ext cx="623845" cy="537525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E480B6-1E0A-4A14-91E9-D14D26051087}">
      <dsp:nvSpPr>
        <dsp:cNvPr id="0" name=""/>
        <dsp:cNvSpPr/>
      </dsp:nvSpPr>
      <dsp:spPr>
        <a:xfrm>
          <a:off x="2800324" y="721001"/>
          <a:ext cx="1354998" cy="1172232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800" kern="1200" dirty="0" smtClean="0"/>
            <a:t>ODHALUJÍ NOVÉ ÚHLY POHLEDU</a:t>
          </a:r>
          <a:endParaRPr lang="cs-CZ" sz="800" kern="1200" dirty="0"/>
        </a:p>
      </dsp:txBody>
      <dsp:txXfrm>
        <a:off x="2800324" y="721001"/>
        <a:ext cx="1354998" cy="1172232"/>
      </dsp:txXfrm>
    </dsp:sp>
    <dsp:sp modelId="{6219079B-609F-4528-B8E5-EB0A08102D59}">
      <dsp:nvSpPr>
        <dsp:cNvPr id="0" name=""/>
        <dsp:cNvSpPr/>
      </dsp:nvSpPr>
      <dsp:spPr>
        <a:xfrm>
          <a:off x="2663016" y="2755774"/>
          <a:ext cx="623845" cy="537525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3AC1BC-5B45-41A7-93E2-8EBA3DFAE73C}">
      <dsp:nvSpPr>
        <dsp:cNvPr id="0" name=""/>
        <dsp:cNvSpPr/>
      </dsp:nvSpPr>
      <dsp:spPr>
        <a:xfrm>
          <a:off x="2800324" y="2138407"/>
          <a:ext cx="1354998" cy="1172232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800" kern="1200" dirty="0" smtClean="0"/>
            <a:t>POMÁHAJÍ K UVĚDOMĚNÍ SEBE SAMA</a:t>
          </a:r>
          <a:endParaRPr lang="cs-CZ" sz="800" kern="1200" dirty="0"/>
        </a:p>
      </dsp:txBody>
      <dsp:txXfrm>
        <a:off x="2800324" y="2138407"/>
        <a:ext cx="1354998" cy="1172232"/>
      </dsp:txXfrm>
    </dsp:sp>
    <dsp:sp modelId="{D15017FF-979E-486A-B890-6973D5852C11}">
      <dsp:nvSpPr>
        <dsp:cNvPr id="0" name=""/>
        <dsp:cNvSpPr/>
      </dsp:nvSpPr>
      <dsp:spPr>
        <a:xfrm>
          <a:off x="1408402" y="2873522"/>
          <a:ext cx="623845" cy="537525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110C8A-3042-4C9B-9BB4-5089DDB072CB}">
      <dsp:nvSpPr>
        <dsp:cNvPr id="0" name=""/>
        <dsp:cNvSpPr/>
      </dsp:nvSpPr>
      <dsp:spPr>
        <a:xfrm>
          <a:off x="1557633" y="2860215"/>
          <a:ext cx="1354998" cy="1172232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800" kern="1200" dirty="0" smtClean="0"/>
            <a:t>ZVYŠUJÍ ODPOVĚDNOST</a:t>
          </a:r>
          <a:endParaRPr lang="cs-CZ" sz="800" kern="1200" dirty="0"/>
        </a:p>
      </dsp:txBody>
      <dsp:txXfrm>
        <a:off x="1557633" y="2860215"/>
        <a:ext cx="1354998" cy="1172232"/>
      </dsp:txXfrm>
    </dsp:sp>
    <dsp:sp modelId="{12FF3BC2-D98E-44C4-9E58-603EB83FE35A}">
      <dsp:nvSpPr>
        <dsp:cNvPr id="0" name=""/>
        <dsp:cNvSpPr/>
      </dsp:nvSpPr>
      <dsp:spPr>
        <a:xfrm>
          <a:off x="668403" y="1869039"/>
          <a:ext cx="623845" cy="537525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9072BF-0D06-4E83-ADDB-AB10179A021E}">
      <dsp:nvSpPr>
        <dsp:cNvPr id="0" name=""/>
        <dsp:cNvSpPr/>
      </dsp:nvSpPr>
      <dsp:spPr>
        <a:xfrm>
          <a:off x="309173" y="2139213"/>
          <a:ext cx="1354998" cy="1172232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800" kern="1200" dirty="0" smtClean="0"/>
            <a:t>POSILUJÍ VNÍMÁNÍ REALITY</a:t>
          </a:r>
          <a:endParaRPr lang="cs-CZ" sz="800" kern="1200" dirty="0"/>
        </a:p>
      </dsp:txBody>
      <dsp:txXfrm>
        <a:off x="309173" y="2139213"/>
        <a:ext cx="1354998" cy="1172232"/>
      </dsp:txXfrm>
    </dsp:sp>
    <dsp:sp modelId="{6ADBBE46-5A80-4D7A-A208-685BE4084EB7}">
      <dsp:nvSpPr>
        <dsp:cNvPr id="0" name=""/>
        <dsp:cNvSpPr/>
      </dsp:nvSpPr>
      <dsp:spPr>
        <a:xfrm>
          <a:off x="309173" y="719388"/>
          <a:ext cx="1354998" cy="1172232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800" kern="1200" dirty="0" smtClean="0"/>
            <a:t>PODPORUJÍ SEBEDŮVĚRU</a:t>
          </a:r>
          <a:endParaRPr lang="cs-CZ" sz="800" kern="1200" dirty="0"/>
        </a:p>
      </dsp:txBody>
      <dsp:txXfrm>
        <a:off x="309173" y="719388"/>
        <a:ext cx="1354998" cy="117223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686034-B719-49E1-BE6B-51FA37B03AB9}">
      <dsp:nvSpPr>
        <dsp:cNvPr id="0" name=""/>
        <dsp:cNvSpPr/>
      </dsp:nvSpPr>
      <dsp:spPr>
        <a:xfrm rot="16200000">
          <a:off x="-1340103" y="2110820"/>
          <a:ext cx="3338418" cy="5571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91340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200" kern="1200" dirty="0" smtClean="0"/>
            <a:t>OTEVŘENÉ OTÁZKY</a:t>
          </a:r>
          <a:endParaRPr lang="cs-CZ" sz="2200" kern="1200" dirty="0"/>
        </a:p>
      </dsp:txBody>
      <dsp:txXfrm rot="16200000">
        <a:off x="-1340103" y="2110820"/>
        <a:ext cx="3338418" cy="557109"/>
      </dsp:txXfrm>
    </dsp:sp>
    <dsp:sp modelId="{28B71933-CC11-4956-B3EB-49883AAE7DD9}">
      <dsp:nvSpPr>
        <dsp:cNvPr id="0" name=""/>
        <dsp:cNvSpPr/>
      </dsp:nvSpPr>
      <dsp:spPr>
        <a:xfrm>
          <a:off x="607660" y="757357"/>
          <a:ext cx="2774997" cy="3522666"/>
        </a:xfrm>
        <a:prstGeom prst="rect">
          <a:avLst/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85344" tIns="491340" rIns="85344" bIns="85344" numCol="1" spcCol="1270" anchor="t" anchorCtr="0">
          <a:noAutofit/>
        </a:bodyPr>
        <a:lstStyle/>
        <a:p>
          <a:pPr marL="177800" lvl="1" indent="-1778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200" kern="1200" dirty="0" smtClean="0">
              <a:solidFill>
                <a:schemeClr val="tx1"/>
              </a:solidFill>
            </a:rPr>
            <a:t>Dávají široký prostor pro vyjádření,</a:t>
          </a:r>
          <a:endParaRPr lang="cs-CZ" sz="1200" kern="1200" dirty="0">
            <a:solidFill>
              <a:schemeClr val="tx1"/>
            </a:solidFill>
          </a:endParaRPr>
        </a:p>
        <a:p>
          <a:pPr marL="177800" lvl="1" indent="-1778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200" kern="1200" dirty="0" smtClean="0">
              <a:solidFill>
                <a:schemeClr val="tx1"/>
              </a:solidFill>
            </a:rPr>
            <a:t>podněcují myšlení, hledání a úvahy,</a:t>
          </a:r>
          <a:endParaRPr lang="cs-CZ" sz="1200" kern="1200" dirty="0">
            <a:solidFill>
              <a:schemeClr val="tx1"/>
            </a:solidFill>
          </a:endParaRPr>
        </a:p>
        <a:p>
          <a:pPr marL="177800" lvl="1" indent="-1778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200" kern="1200" dirty="0" smtClean="0">
              <a:solidFill>
                <a:schemeClr val="tx1"/>
              </a:solidFill>
            </a:rPr>
            <a:t>mají velkou vypovídací schopnost,</a:t>
          </a:r>
          <a:endParaRPr lang="cs-CZ" sz="1200" kern="1200" dirty="0">
            <a:solidFill>
              <a:schemeClr val="tx1"/>
            </a:solidFill>
          </a:endParaRPr>
        </a:p>
        <a:p>
          <a:pPr marL="177800" lvl="1" indent="-1778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200" kern="1200" dirty="0" smtClean="0">
              <a:solidFill>
                <a:schemeClr val="tx1"/>
              </a:solidFill>
            </a:rPr>
            <a:t>jsou vnímány jako partnerské a nepředpojaté,</a:t>
          </a:r>
          <a:endParaRPr lang="cs-CZ" sz="1200" kern="1200" dirty="0">
            <a:solidFill>
              <a:schemeClr val="tx1"/>
            </a:solidFill>
          </a:endParaRPr>
        </a:p>
        <a:p>
          <a:pPr marL="177800" lvl="1" indent="-1778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200" kern="1200" dirty="0" smtClean="0">
              <a:solidFill>
                <a:schemeClr val="tx1"/>
              </a:solidFill>
            </a:rPr>
            <a:t>jsou uvozeny slovy „kdo, co, jaký, který, čí, jak, kdy, kde, proč ..,</a:t>
          </a:r>
          <a:endParaRPr lang="cs-CZ" sz="1200" kern="1200" dirty="0">
            <a:solidFill>
              <a:schemeClr val="tx1"/>
            </a:solidFill>
          </a:endParaRPr>
        </a:p>
        <a:p>
          <a:pPr marL="177800" lvl="1" indent="-1778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200" kern="1200" dirty="0" smtClean="0">
              <a:solidFill>
                <a:schemeClr val="tx1"/>
              </a:solidFill>
            </a:rPr>
            <a:t>v koučovacím rozhovoru by měly otevřené otázky výrazně převažovat, zvláště tam, kde chceme hlouběji poznat a pochopit „cestu“ koučovaného.</a:t>
          </a:r>
          <a:endParaRPr lang="cs-CZ" sz="1200" kern="1200" dirty="0">
            <a:solidFill>
              <a:schemeClr val="tx1"/>
            </a:solidFill>
          </a:endParaRPr>
        </a:p>
      </dsp:txBody>
      <dsp:txXfrm>
        <a:off x="607660" y="757357"/>
        <a:ext cx="2774997" cy="3522666"/>
      </dsp:txXfrm>
    </dsp:sp>
    <dsp:sp modelId="{D10F9050-8B29-41FF-AF1E-E6CABEC9E053}">
      <dsp:nvSpPr>
        <dsp:cNvPr id="0" name=""/>
        <dsp:cNvSpPr/>
      </dsp:nvSpPr>
      <dsp:spPr>
        <a:xfrm>
          <a:off x="0" y="54136"/>
          <a:ext cx="1006931" cy="87092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716BF4-942B-444F-97E8-51EF1B7E6B7E}">
      <dsp:nvSpPr>
        <dsp:cNvPr id="0" name=""/>
        <dsp:cNvSpPr/>
      </dsp:nvSpPr>
      <dsp:spPr>
        <a:xfrm rot="16200000">
          <a:off x="2572723" y="2166760"/>
          <a:ext cx="3338418" cy="5571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91340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200" kern="1200" dirty="0" smtClean="0"/>
            <a:t>UZAVŘENÉ OTÁZKY</a:t>
          </a:r>
          <a:endParaRPr lang="cs-CZ" sz="2200" kern="1200" dirty="0"/>
        </a:p>
      </dsp:txBody>
      <dsp:txXfrm rot="16200000">
        <a:off x="2572723" y="2166760"/>
        <a:ext cx="3338418" cy="557109"/>
      </dsp:txXfrm>
    </dsp:sp>
    <dsp:sp modelId="{843DDEE1-A135-4450-A827-2D501E580B78}">
      <dsp:nvSpPr>
        <dsp:cNvPr id="0" name=""/>
        <dsp:cNvSpPr/>
      </dsp:nvSpPr>
      <dsp:spPr>
        <a:xfrm>
          <a:off x="4529401" y="752586"/>
          <a:ext cx="3028215" cy="3456565"/>
        </a:xfrm>
        <a:prstGeom prst="rect">
          <a:avLst/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85344" tIns="491340" rIns="85344" bIns="85344" numCol="1" spcCol="1270" anchor="t" anchorCtr="0">
          <a:noAutofit/>
        </a:bodyPr>
        <a:lstStyle/>
        <a:p>
          <a:pPr marL="177800" marR="0" lvl="1" indent="-17780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cs-CZ" sz="1200" kern="1200" dirty="0" smtClean="0">
              <a:solidFill>
                <a:schemeClr val="tx1"/>
              </a:solidFill>
            </a:rPr>
            <a:t>Jsou důležitým „filtrem“ či „rozcestníkem“, </a:t>
          </a:r>
          <a:endParaRPr lang="cs-CZ" sz="1200" kern="1200" dirty="0">
            <a:solidFill>
              <a:schemeClr val="tx1"/>
            </a:solidFill>
          </a:endParaRPr>
        </a:p>
        <a:p>
          <a:pPr marL="177800" marR="0" lvl="1" indent="-17780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cs-CZ" sz="1200" kern="1200" dirty="0" smtClean="0">
              <a:solidFill>
                <a:schemeClr val="tx1"/>
              </a:solidFill>
            </a:rPr>
            <a:t>vhodně doplňují otevřené otázky,</a:t>
          </a:r>
          <a:endParaRPr lang="cs-CZ" sz="1200" kern="1200" dirty="0">
            <a:solidFill>
              <a:schemeClr val="tx1"/>
            </a:solidFill>
          </a:endParaRPr>
        </a:p>
        <a:p>
          <a:pPr marL="177800" marR="0" lvl="1" indent="-17780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cs-CZ" sz="1200" kern="1200" dirty="0" smtClean="0">
              <a:solidFill>
                <a:schemeClr val="tx1"/>
              </a:solidFill>
            </a:rPr>
            <a:t>slouží k úvodnímu zjištění, ověření, upřesnění nebo k závěrečnému potvrzení,</a:t>
          </a:r>
          <a:endParaRPr lang="cs-CZ" sz="1200" kern="1200" dirty="0">
            <a:solidFill>
              <a:schemeClr val="tx1"/>
            </a:solidFill>
          </a:endParaRPr>
        </a:p>
        <a:p>
          <a:pPr marL="177800" marR="0" lvl="1" indent="-17780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cs-CZ" sz="1200" kern="1200" dirty="0" smtClean="0">
              <a:solidFill>
                <a:schemeClr val="tx1"/>
              </a:solidFill>
            </a:rPr>
            <a:t>odpověď je obvykle jednoslovná, je výběrem z logických alternativ,</a:t>
          </a:r>
          <a:endParaRPr lang="cs-CZ" sz="1200" kern="1200" dirty="0">
            <a:solidFill>
              <a:schemeClr val="tx1"/>
            </a:solidFill>
          </a:endParaRPr>
        </a:p>
        <a:p>
          <a:pPr marL="177800" marR="0" lvl="1" indent="-17780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cs-CZ" sz="1200" kern="1200" dirty="0" smtClean="0">
              <a:solidFill>
                <a:schemeClr val="tx1"/>
              </a:solidFill>
            </a:rPr>
            <a:t>jsou obvykle </a:t>
          </a:r>
          <a:r>
            <a:rPr lang="cs-CZ" sz="1200" kern="1200" dirty="0" err="1" smtClean="0">
              <a:solidFill>
                <a:schemeClr val="tx1"/>
              </a:solidFill>
            </a:rPr>
            <a:t>uvozeny</a:t>
          </a:r>
          <a:r>
            <a:rPr lang="cs-CZ" sz="1200" kern="1200" dirty="0" smtClean="0">
              <a:solidFill>
                <a:schemeClr val="tx1"/>
              </a:solidFill>
            </a:rPr>
            <a:t> slovesem,</a:t>
          </a:r>
          <a:endParaRPr lang="cs-CZ" sz="1200" kern="1200" dirty="0">
            <a:solidFill>
              <a:schemeClr val="tx1"/>
            </a:solidFill>
          </a:endParaRPr>
        </a:p>
        <a:p>
          <a:pPr marL="177800" marR="0" lvl="1" indent="-17780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cs-CZ" sz="1200" kern="1200" dirty="0" smtClean="0">
              <a:solidFill>
                <a:schemeClr val="tx1"/>
              </a:solidFill>
            </a:rPr>
            <a:t>v koučovacím rozhovoru jsou uzavřené otázky minoritní a jsou především oporou pro otevřené otázky</a:t>
          </a:r>
          <a:r>
            <a:rPr lang="cs-CZ" sz="1300" kern="1200" dirty="0" smtClean="0">
              <a:solidFill>
                <a:schemeClr val="tx1"/>
              </a:solidFill>
            </a:rPr>
            <a:t>. </a:t>
          </a:r>
          <a:endParaRPr lang="cs-CZ" sz="1300" kern="1200" dirty="0">
            <a:solidFill>
              <a:schemeClr val="tx1"/>
            </a:solidFill>
          </a:endParaRPr>
        </a:p>
      </dsp:txBody>
      <dsp:txXfrm>
        <a:off x="4529401" y="752586"/>
        <a:ext cx="3028215" cy="3456565"/>
      </dsp:txXfrm>
    </dsp:sp>
    <dsp:sp modelId="{0002B03C-7504-4594-8166-361B11FF10E2}">
      <dsp:nvSpPr>
        <dsp:cNvPr id="0" name=""/>
        <dsp:cNvSpPr/>
      </dsp:nvSpPr>
      <dsp:spPr>
        <a:xfrm>
          <a:off x="3598443" y="0"/>
          <a:ext cx="1114230" cy="982808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Šestiúhelník – paprskový"/>
  <dgm:desc val="Umožňuje zobrazit sekvenční proces, který souvisí s ústřední myšlenkou či motivem. Omezeno na šest tvarů úrovně 2. Nejlepších výsledků dosáhnete s malým množstvím textu. Nepoužitý text se nezobrazuje, zůstává však k dispozici, pokud přepnete rozložení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2#1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37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>
                <a:latin typeface="Batang" pitchFamily="18" charset="-127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2927" y="3"/>
            <a:ext cx="43037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>
                <a:latin typeface="Batang" pitchFamily="18" charset="-127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6457953"/>
            <a:ext cx="43037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>
                <a:latin typeface="Batang" pitchFamily="18" charset="-127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2927" y="6457953"/>
            <a:ext cx="43037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>
                <a:latin typeface="Batang" pitchFamily="18" charset="-127"/>
              </a:defRPr>
            </a:lvl1pPr>
          </a:lstStyle>
          <a:p>
            <a:pPr>
              <a:defRPr/>
            </a:pPr>
            <a:fld id="{8C800ABB-D7D8-4AEF-8227-6F2323C727B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53456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37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2926" y="3"/>
            <a:ext cx="4302124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89" y="3228977"/>
            <a:ext cx="7942262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56366"/>
            <a:ext cx="43037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926" y="6456366"/>
            <a:ext cx="4302124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EB0DEB73-D16D-4312-82ED-EEF78BDCA70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459384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DEB73-D16D-4312-82ED-EEF78BDCA706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DEB73-D16D-4312-82ED-EEF78BDCA706}" type="slidenum">
              <a:rPr lang="cs-CZ" smtClean="0"/>
              <a:pPr>
                <a:defRPr/>
              </a:pPr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DEB73-D16D-4312-82ED-EEF78BDCA706}" type="slidenum">
              <a:rPr lang="cs-CZ" smtClean="0"/>
              <a:pPr>
                <a:defRPr/>
              </a:pPr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DEB73-D16D-4312-82ED-EEF78BDCA706}" type="slidenum">
              <a:rPr lang="cs-CZ" smtClean="0"/>
              <a:pPr>
                <a:defRPr/>
              </a:pPr>
              <a:t>5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DEB73-D16D-4312-82ED-EEF78BDCA706}" type="slidenum">
              <a:rPr lang="cs-CZ" smtClean="0"/>
              <a:pPr>
                <a:defRPr/>
              </a:pPr>
              <a:t>8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DEB73-D16D-4312-82ED-EEF78BDCA706}" type="slidenum">
              <a:rPr lang="cs-CZ" smtClean="0"/>
              <a:pPr>
                <a:defRPr/>
              </a:pPr>
              <a:t>9</a:t>
            </a:fld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BB7367-6A17-4D7E-9F99-1A74A5FD266E}" type="slidenum">
              <a:rPr lang="cs-CZ" smtClean="0"/>
              <a:pPr>
                <a:defRPr/>
              </a:pPr>
              <a:t>18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4582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cs-CZ" noProof="0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Nadpis, klipar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4582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klipart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4582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Nadpis, text a 2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4582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887477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4582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cs-CZ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Nadpis, klipar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4582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klipart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4582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Nadpis, text a 2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4582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887477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8100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cs-CZ" smtClean="0"/>
          </a:p>
        </p:txBody>
      </p:sp>
      <p:pic>
        <p:nvPicPr>
          <p:cNvPr id="2" name="Obrázek 3" descr="zapati.jpg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5592536"/>
            <a:ext cx="9144000" cy="1265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5" r:id="rId3"/>
    <p:sldLayoutId id="2147483660" r:id="rId4"/>
    <p:sldLayoutId id="2147483661" r:id="rId5"/>
    <p:sldLayoutId id="2147483662" r:id="rId6"/>
    <p:sldLayoutId id="2147483665" r:id="rId7"/>
    <p:sldLayoutId id="2147483667" r:id="rId8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8100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cs-CZ" smtClean="0"/>
          </a:p>
        </p:txBody>
      </p:sp>
      <p:pic>
        <p:nvPicPr>
          <p:cNvPr id="2" name="Obrázek 3" descr="zapati.jpg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5592536"/>
            <a:ext cx="9144000" cy="1265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image" Target="../media/image13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jpeg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diagramData" Target="../diagrams/data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19" Type="http://schemas.openxmlformats.org/officeDocument/2006/relationships/image" Target="../media/image14.jpeg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4.gif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.gif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ko.cz/" TargetMode="External"/><Relationship Id="rId2" Type="http://schemas.openxmlformats.org/officeDocument/2006/relationships/hyperlink" Target="http://www.icf.cz/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gif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ázek 2" descr="zapat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59989"/>
            <a:ext cx="9144000" cy="1198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Obrázek 0" descr="pictu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1412776"/>
            <a:ext cx="9077325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Obrázek 3" descr="G:\SMARTER\ŠABLONY MATERIÁLŮ,SNÍMKŮ,POZADÍ NOVÉ\smarter_nove_logo_pruhledne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365104"/>
            <a:ext cx="2016224" cy="480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idx="4294967295"/>
          </p:nvPr>
        </p:nvSpPr>
        <p:spPr>
          <a:xfrm>
            <a:off x="323528" y="1124744"/>
            <a:ext cx="8496944" cy="4813995"/>
          </a:xfrm>
          <a:prstGeom prst="rect">
            <a:avLst/>
          </a:prstGeom>
        </p:spPr>
        <p:txBody>
          <a:bodyPr/>
          <a:lstStyle/>
          <a:p>
            <a:pPr marL="0" indent="0" algn="just">
              <a:buNone/>
            </a:pPr>
            <a:r>
              <a:rPr lang="cs-CZ" sz="1400" dirty="0" smtClean="0"/>
              <a:t>Vážení učitelé, ředitelé a pedagogičtí pracovníci,</a:t>
            </a:r>
          </a:p>
          <a:p>
            <a:pPr marL="0" indent="0" algn="just">
              <a:buNone/>
            </a:pPr>
            <a:endParaRPr lang="cs-CZ" sz="1400" b="1" dirty="0" smtClean="0"/>
          </a:p>
          <a:p>
            <a:pPr marL="0" indent="0" algn="just">
              <a:buNone/>
            </a:pPr>
            <a:r>
              <a:rPr lang="cs-CZ" sz="1400" b="1" dirty="0" smtClean="0"/>
              <a:t>co jsme pro Vás tentokrát připravili?</a:t>
            </a:r>
          </a:p>
          <a:p>
            <a:pPr marL="0" indent="0" algn="just">
              <a:buNone/>
            </a:pPr>
            <a:endParaRPr lang="cs-CZ" sz="1400" b="1" dirty="0" smtClean="0"/>
          </a:p>
          <a:p>
            <a:pPr marL="0" indent="0" algn="just">
              <a:buNone/>
            </a:pPr>
            <a:r>
              <a:rPr lang="cs-CZ" sz="1400" dirty="0" smtClean="0"/>
              <a:t>Praktické podklady k tomu, jak, kdy, a hlavně proč využít </a:t>
            </a:r>
            <a:r>
              <a:rPr lang="cs-CZ" sz="1400" dirty="0" err="1" smtClean="0"/>
              <a:t>koučovací</a:t>
            </a:r>
            <a:r>
              <a:rPr lang="cs-CZ" sz="1400" dirty="0" smtClean="0"/>
              <a:t> styl ve vaší komunikaci se žáky </a:t>
            </a:r>
            <a:r>
              <a:rPr lang="cs-CZ" sz="1400" dirty="0" smtClean="0"/>
              <a:t/>
            </a:r>
            <a:br>
              <a:rPr lang="cs-CZ" sz="1400" dirty="0" smtClean="0"/>
            </a:br>
            <a:r>
              <a:rPr lang="cs-CZ" sz="1400" dirty="0" smtClean="0"/>
              <a:t>i </a:t>
            </a:r>
            <a:r>
              <a:rPr lang="cs-CZ" sz="1400" dirty="0" smtClean="0"/>
              <a:t>mezi sebou navzájem. Naleznete zde konkrétní doporučení, jak lze </a:t>
            </a:r>
            <a:r>
              <a:rPr lang="cs-CZ" sz="1400" dirty="0" err="1" smtClean="0"/>
              <a:t>koučovací</a:t>
            </a:r>
            <a:r>
              <a:rPr lang="cs-CZ" sz="1400" dirty="0" smtClean="0"/>
              <a:t> přístup aplikovat ve Vaší pedagogické praxi. </a:t>
            </a:r>
          </a:p>
          <a:p>
            <a:pPr marL="0" indent="0" algn="just">
              <a:buNone/>
            </a:pPr>
            <a:endParaRPr lang="cs-CZ" sz="1400" dirty="0" smtClean="0"/>
          </a:p>
          <a:p>
            <a:pPr marL="0" indent="0" algn="just">
              <a:buNone/>
            </a:pPr>
            <a:r>
              <a:rPr lang="cs-CZ" sz="1400" dirty="0" smtClean="0"/>
              <a:t>Podklady jsou doplněny krátkými ilustrativními video nahrávkami. Věříme, že pro Vás budou inspirací </a:t>
            </a:r>
            <a:r>
              <a:rPr lang="cs-CZ" sz="1400" dirty="0" smtClean="0"/>
              <a:t/>
            </a:r>
            <a:br>
              <a:rPr lang="cs-CZ" sz="1400" dirty="0" smtClean="0"/>
            </a:br>
            <a:r>
              <a:rPr lang="cs-CZ" sz="1400" dirty="0" smtClean="0"/>
              <a:t>k </a:t>
            </a:r>
            <a:r>
              <a:rPr lang="cs-CZ" sz="1400" dirty="0" smtClean="0"/>
              <a:t>vyzkoušení a ověření toho, jak efektivní může být přínos koučování pro vedení vašich hodin a pro spolupráci s kolegy. </a:t>
            </a:r>
          </a:p>
          <a:p>
            <a:pPr marL="0" indent="0" algn="just">
              <a:buNone/>
            </a:pPr>
            <a:endParaRPr lang="cs-CZ" sz="1400" dirty="0" smtClean="0"/>
          </a:p>
          <a:p>
            <a:pPr marL="0" indent="0" algn="just">
              <a:buNone/>
            </a:pPr>
            <a:r>
              <a:rPr lang="cs-CZ" sz="1400" dirty="0" smtClean="0"/>
              <a:t>Přejeme Vám úspěšný start na cestě ke koučování.</a:t>
            </a:r>
          </a:p>
          <a:p>
            <a:pPr marL="0" indent="0" algn="just">
              <a:buNone/>
            </a:pPr>
            <a:endParaRPr lang="cs-CZ" sz="1100" dirty="0" smtClean="0"/>
          </a:p>
          <a:p>
            <a:pPr marL="0" indent="0" algn="just">
              <a:buNone/>
            </a:pPr>
            <a:endParaRPr lang="cs-CZ" sz="1100" dirty="0" smtClean="0"/>
          </a:p>
          <a:p>
            <a:pPr marL="0" indent="0" algn="just">
              <a:buNone/>
            </a:pPr>
            <a:endParaRPr lang="cs-CZ" sz="1100" dirty="0" smtClean="0"/>
          </a:p>
          <a:p>
            <a:pPr marL="0" indent="0" algn="just">
              <a:buNone/>
            </a:pPr>
            <a:r>
              <a:rPr lang="cs-CZ" sz="1100" dirty="0" smtClean="0"/>
              <a:t>Tyto podklady pro Vás v rámci projektu Kurikulum S připravila společnost </a:t>
            </a:r>
            <a:r>
              <a:rPr lang="cs-CZ" sz="1100" dirty="0" err="1" smtClean="0"/>
              <a:t>Smarter</a:t>
            </a:r>
            <a:r>
              <a:rPr lang="cs-CZ" sz="1100" dirty="0" smtClean="0"/>
              <a:t> </a:t>
            </a:r>
            <a:r>
              <a:rPr lang="cs-CZ" sz="1100" dirty="0" err="1" smtClean="0"/>
              <a:t>Training</a:t>
            </a:r>
            <a:r>
              <a:rPr lang="cs-CZ" sz="1100" dirty="0" smtClean="0"/>
              <a:t> &amp; Consulting ve spolupráci s Národním ústavem pro vzdělávání, školské poradenské zařízení a zařízení pro další vzdělávání pedagogických pracovníků.</a:t>
            </a:r>
          </a:p>
          <a:p>
            <a:pPr indent="12700" algn="just">
              <a:buNone/>
            </a:pPr>
            <a:endParaRPr lang="cs-CZ" sz="2000" dirty="0"/>
          </a:p>
        </p:txBody>
      </p:sp>
      <p:pic>
        <p:nvPicPr>
          <p:cNvPr id="3" name="Obrázek 2" descr="G:\SMARTER\ŠABLONY MATERIÁLŮ,SNÍMKŮ,POZADÍ NOVÉ\smarter_nove_logo_pruhledne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6093296"/>
            <a:ext cx="1152128" cy="2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8532440" y="6381328"/>
            <a:ext cx="3129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1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idx="4294967295"/>
          </p:nvPr>
        </p:nvSpPr>
        <p:spPr>
          <a:xfrm>
            <a:off x="1187624" y="1340768"/>
            <a:ext cx="7632848" cy="3744416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cs-CZ" sz="1200" b="1" dirty="0" smtClean="0"/>
              <a:t>Co v podkladech najdete?</a:t>
            </a:r>
          </a:p>
          <a:p>
            <a:pPr>
              <a:buNone/>
            </a:pPr>
            <a:endParaRPr lang="cs-CZ" sz="2000" dirty="0" smtClean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cs-CZ" sz="1200" dirty="0" smtClean="0"/>
              <a:t>Charakteristika koučování jako metody rozvoje ve školním prostředí……………….….3</a:t>
            </a:r>
          </a:p>
          <a:p>
            <a:pPr lvl="0">
              <a:lnSpc>
                <a:spcPct val="150000"/>
              </a:lnSpc>
              <a:buFont typeface="+mj-lt"/>
              <a:buAutoNum type="arabicPeriod"/>
            </a:pPr>
            <a:r>
              <a:rPr lang="cs-CZ" sz="1200" dirty="0" smtClean="0"/>
              <a:t>Proč se mi hodí koučování v mojí praxi?.......................................................................5</a:t>
            </a:r>
          </a:p>
          <a:p>
            <a:pPr lvl="0">
              <a:lnSpc>
                <a:spcPct val="150000"/>
              </a:lnSpc>
              <a:buFont typeface="+mj-lt"/>
              <a:buAutoNum type="arabicPeriod"/>
            </a:pPr>
            <a:r>
              <a:rPr lang="cs-CZ" sz="1200" dirty="0" smtClean="0"/>
              <a:t>Typy koučování a kdy je jako učitel/ředitel využiji?........................................................6</a:t>
            </a:r>
          </a:p>
          <a:p>
            <a:pPr lvl="0">
              <a:lnSpc>
                <a:spcPct val="150000"/>
              </a:lnSpc>
              <a:buFont typeface="+mj-lt"/>
              <a:buAutoNum type="arabicPeriod"/>
            </a:pPr>
            <a:r>
              <a:rPr lang="cs-CZ" sz="1200" dirty="0" smtClean="0"/>
              <a:t>Jak se stát </a:t>
            </a:r>
            <a:r>
              <a:rPr lang="cs-CZ" sz="1200" dirty="0" err="1" smtClean="0"/>
              <a:t>koučem</a:t>
            </a:r>
            <a:r>
              <a:rPr lang="cs-CZ" sz="1200" dirty="0" smtClean="0"/>
              <a:t> a zaujmout </a:t>
            </a:r>
            <a:r>
              <a:rPr lang="cs-CZ" sz="1200" dirty="0" err="1" smtClean="0"/>
              <a:t>koučovací</a:t>
            </a:r>
            <a:r>
              <a:rPr lang="cs-CZ" sz="1200" dirty="0" smtClean="0"/>
              <a:t> pozici?........................................................8</a:t>
            </a:r>
          </a:p>
          <a:p>
            <a:pPr lvl="0">
              <a:lnSpc>
                <a:spcPct val="150000"/>
              </a:lnSpc>
              <a:buFont typeface="+mj-lt"/>
              <a:buAutoNum type="arabicPeriod"/>
            </a:pPr>
            <a:r>
              <a:rPr lang="cs-CZ" sz="1200" dirty="0" smtClean="0"/>
              <a:t>Jak vést </a:t>
            </a:r>
            <a:r>
              <a:rPr lang="cs-CZ" sz="1200" dirty="0" err="1" smtClean="0"/>
              <a:t>koučovací</a:t>
            </a:r>
            <a:r>
              <a:rPr lang="cs-CZ" sz="1200" dirty="0" smtClean="0"/>
              <a:t> rozhovor v jednotlivých fázích?.....................................................10</a:t>
            </a:r>
          </a:p>
          <a:p>
            <a:pPr lvl="0">
              <a:lnSpc>
                <a:spcPct val="150000"/>
              </a:lnSpc>
              <a:buFont typeface="+mj-lt"/>
              <a:buAutoNum type="arabicPeriod"/>
            </a:pPr>
            <a:r>
              <a:rPr lang="cs-CZ" sz="1200" dirty="0" smtClean="0"/>
              <a:t>Jak správně klást správné otázky?..............................................................................11</a:t>
            </a:r>
          </a:p>
          <a:p>
            <a:pPr lvl="0">
              <a:lnSpc>
                <a:spcPct val="150000"/>
              </a:lnSpc>
              <a:buFont typeface="+mj-lt"/>
              <a:buAutoNum type="arabicPeriod"/>
            </a:pPr>
            <a:r>
              <a:rPr lang="cs-CZ" sz="1200" dirty="0" smtClean="0"/>
              <a:t>Jak naslouchat?...........................................................................................................15</a:t>
            </a:r>
          </a:p>
          <a:p>
            <a:pPr lvl="0">
              <a:lnSpc>
                <a:spcPct val="150000"/>
              </a:lnSpc>
              <a:buFont typeface="+mj-lt"/>
              <a:buAutoNum type="arabicPeriod"/>
            </a:pPr>
            <a:r>
              <a:rPr lang="cs-CZ" sz="1200" dirty="0" smtClean="0"/>
              <a:t>Technika GROW……………………………………………………………..……………….16</a:t>
            </a:r>
          </a:p>
          <a:p>
            <a:pPr lvl="0">
              <a:lnSpc>
                <a:spcPct val="150000"/>
              </a:lnSpc>
              <a:buFont typeface="+mj-lt"/>
              <a:buAutoNum type="arabicPeriod"/>
            </a:pPr>
            <a:r>
              <a:rPr lang="cs-CZ" sz="1200" dirty="0" smtClean="0"/>
              <a:t>Jak reagovat na námitky při koučování?.......................................................................18</a:t>
            </a:r>
          </a:p>
          <a:p>
            <a:pPr lvl="0">
              <a:lnSpc>
                <a:spcPct val="150000"/>
              </a:lnSpc>
              <a:buFont typeface="+mj-lt"/>
              <a:buAutoNum type="arabicPeriod"/>
            </a:pPr>
            <a:r>
              <a:rPr lang="cs-CZ" sz="1200" dirty="0" smtClean="0"/>
              <a:t>Doporučená literatura a zdroje………………………………………………………..…..…20</a:t>
            </a:r>
          </a:p>
          <a:p>
            <a:pPr indent="12700" algn="just">
              <a:buNone/>
            </a:pPr>
            <a:endParaRPr lang="cs-CZ" sz="2000" dirty="0"/>
          </a:p>
        </p:txBody>
      </p:sp>
      <p:pic>
        <p:nvPicPr>
          <p:cNvPr id="3" name="Obrázek 2" descr="G:\SMARTER\ŠABLONY MATERIÁLŮ,SNÍMKŮ,POZADÍ NOVÉ\smarter_nove_logo_pruhledne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6093296"/>
            <a:ext cx="1152128" cy="2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élník 3"/>
          <p:cNvSpPr/>
          <p:nvPr/>
        </p:nvSpPr>
        <p:spPr>
          <a:xfrm>
            <a:off x="8532440" y="6381328"/>
            <a:ext cx="2696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2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214313" y="188913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cs-CZ" sz="3600" b="1" dirty="0" smtClean="0">
                <a:solidFill>
                  <a:srgbClr val="77777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1. CO JE KOUČOVÁNÍ</a:t>
            </a:r>
          </a:p>
        </p:txBody>
      </p:sp>
      <p:pic>
        <p:nvPicPr>
          <p:cNvPr id="5123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124744"/>
            <a:ext cx="2592288" cy="1618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ovéPole 4"/>
          <p:cNvSpPr txBox="1">
            <a:spLocks noChangeArrowheads="1"/>
          </p:cNvSpPr>
          <p:nvPr/>
        </p:nvSpPr>
        <p:spPr bwMode="auto">
          <a:xfrm>
            <a:off x="107504" y="1052737"/>
            <a:ext cx="2952328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cs-CZ" sz="1200" b="1" dirty="0"/>
              <a:t>Koučování</a:t>
            </a:r>
            <a:r>
              <a:rPr lang="cs-CZ" sz="1200" dirty="0"/>
              <a:t> je strukturovaný proces založený na partnerském vztahu mezi koučem a </a:t>
            </a:r>
            <a:r>
              <a:rPr lang="cs-CZ" sz="1200" dirty="0" smtClean="0"/>
              <a:t>koučovaným. </a:t>
            </a:r>
          </a:p>
          <a:p>
            <a:pPr algn="just"/>
            <a:r>
              <a:rPr lang="cs-CZ" sz="1200" b="1" dirty="0" smtClean="0"/>
              <a:t>Koučování pomáhá k .. 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cs-CZ" sz="1200" dirty="0" smtClean="0"/>
              <a:t>odhalení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cs-CZ" sz="1200" dirty="0" smtClean="0"/>
              <a:t>uvědomění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cs-CZ" sz="1200" dirty="0" smtClean="0"/>
              <a:t>rozšíření či posílení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cs-CZ" sz="1200" dirty="0" smtClean="0"/>
              <a:t>a finálně využití </a:t>
            </a:r>
          </a:p>
          <a:p>
            <a:pPr algn="just"/>
            <a:r>
              <a:rPr lang="cs-CZ" sz="1200" dirty="0" smtClean="0"/>
              <a:t>potenciálu osobnosti. Je cestou </a:t>
            </a:r>
            <a:r>
              <a:rPr lang="cs-CZ" sz="1200" dirty="0" smtClean="0"/>
              <a:t/>
            </a:r>
            <a:br>
              <a:rPr lang="cs-CZ" sz="1200" dirty="0" smtClean="0"/>
            </a:br>
            <a:r>
              <a:rPr lang="cs-CZ" sz="1200" dirty="0" smtClean="0"/>
              <a:t>k </a:t>
            </a:r>
            <a:r>
              <a:rPr lang="cs-CZ" sz="1200" dirty="0" smtClean="0"/>
              <a:t>osvobození ze zajetí předsudků </a:t>
            </a:r>
            <a:r>
              <a:rPr lang="cs-CZ" sz="1200" dirty="0" smtClean="0"/>
              <a:t/>
            </a:r>
            <a:br>
              <a:rPr lang="cs-CZ" sz="1200" dirty="0" smtClean="0"/>
            </a:br>
            <a:r>
              <a:rPr lang="cs-CZ" sz="1200" dirty="0" smtClean="0"/>
              <a:t>a </a:t>
            </a:r>
            <a:r>
              <a:rPr lang="cs-CZ" sz="1200" dirty="0" smtClean="0"/>
              <a:t>stereotypů, které omezují naši úspěšnost (výkonnost) a tím i pocit spokojenosti. </a:t>
            </a:r>
            <a:endParaRPr lang="cs-CZ" sz="1200" dirty="0"/>
          </a:p>
          <a:p>
            <a:pPr algn="just"/>
            <a:r>
              <a:rPr lang="cs-CZ" sz="1200" b="1" dirty="0" smtClean="0"/>
              <a:t>Koučování </a:t>
            </a:r>
            <a:r>
              <a:rPr lang="cs-CZ" sz="1200" dirty="0"/>
              <a:t>usiluje</a:t>
            </a:r>
            <a:r>
              <a:rPr lang="cs-CZ" sz="1200" b="1" dirty="0"/>
              <a:t> </a:t>
            </a:r>
            <a:r>
              <a:rPr lang="cs-CZ" sz="1200" dirty="0"/>
              <a:t>o jasné vymezení cíle, kterého chce </a:t>
            </a:r>
            <a:r>
              <a:rPr lang="cs-CZ" sz="1200" dirty="0" smtClean="0"/>
              <a:t>koučovaný dosáhnout</a:t>
            </a:r>
            <a:r>
              <a:rPr lang="cs-CZ" sz="1200" dirty="0"/>
              <a:t>, s následným vyhledáváním vhodné cesty k němu. Paralelně s tímto zaměřením dochází ke zlepšování sebereflexe, sebedůvěry, sebevědomí, sebeúcty. Dále schopnosti rozhodovat se a přijímat větší odpovědnost. 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6030913" y="1052736"/>
            <a:ext cx="3005583" cy="5842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defRPr/>
            </a:pPr>
            <a:r>
              <a:rPr lang="cs-CZ" sz="1200" b="1" dirty="0"/>
              <a:t>Základní charakteristiky koučování</a:t>
            </a:r>
            <a:r>
              <a:rPr lang="cs-CZ" sz="1200" b="1" dirty="0" smtClean="0"/>
              <a:t>:</a:t>
            </a:r>
          </a:p>
          <a:p>
            <a:pPr marL="171450" indent="-171450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cs-CZ" dirty="0" smtClean="0"/>
              <a:t>s</a:t>
            </a:r>
            <a:r>
              <a:rPr lang="cs-CZ" sz="1200" dirty="0" smtClean="0"/>
              <a:t>ystematický přístup k rozvoji jedince</a:t>
            </a:r>
          </a:p>
          <a:p>
            <a:pPr marL="171450" indent="-171450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cs-CZ" sz="1200" dirty="0" smtClean="0"/>
              <a:t>nedirektivní </a:t>
            </a:r>
            <a:r>
              <a:rPr lang="cs-CZ" sz="1200" dirty="0"/>
              <a:t>metoda </a:t>
            </a:r>
            <a:r>
              <a:rPr lang="cs-CZ" sz="1200" dirty="0" smtClean="0"/>
              <a:t>vedení lidí</a:t>
            </a:r>
            <a:endParaRPr lang="cs-CZ" sz="1200" dirty="0"/>
          </a:p>
          <a:p>
            <a:pPr marL="171450" indent="-171450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cs-CZ" dirty="0" smtClean="0"/>
              <a:t>p</a:t>
            </a:r>
            <a:r>
              <a:rPr lang="cs-CZ" sz="1200" dirty="0" smtClean="0"/>
              <a:t>artnerství </a:t>
            </a:r>
            <a:r>
              <a:rPr lang="cs-CZ" sz="1200" dirty="0" err="1" smtClean="0"/>
              <a:t>kouče</a:t>
            </a:r>
            <a:r>
              <a:rPr lang="cs-CZ" sz="1200" dirty="0" smtClean="0"/>
              <a:t> a koučovaného</a:t>
            </a:r>
          </a:p>
          <a:p>
            <a:pPr marL="171450" indent="-171450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cs-CZ" sz="1200" dirty="0" smtClean="0"/>
              <a:t>rozvíjí vnitřní zdroje člověka</a:t>
            </a:r>
          </a:p>
          <a:p>
            <a:pPr marL="171450" indent="-171450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cs-CZ" sz="1200" dirty="0" smtClean="0"/>
              <a:t>důvěřuje v potenciál každého jedince </a:t>
            </a:r>
            <a:r>
              <a:rPr lang="cs-CZ" sz="1200" dirty="0" smtClean="0"/>
              <a:t/>
            </a:r>
            <a:br>
              <a:rPr lang="cs-CZ" sz="1200" dirty="0" smtClean="0"/>
            </a:br>
            <a:r>
              <a:rPr lang="cs-CZ" sz="1200" dirty="0" smtClean="0"/>
              <a:t>a </a:t>
            </a:r>
            <a:r>
              <a:rPr lang="cs-CZ" sz="1200" dirty="0" smtClean="0"/>
              <a:t>respektuje jeho jedinečnost</a:t>
            </a:r>
          </a:p>
          <a:p>
            <a:pPr algn="just">
              <a:spcBef>
                <a:spcPts val="0"/>
              </a:spcBef>
              <a:defRPr/>
            </a:pPr>
            <a:endParaRPr lang="cs-CZ" sz="600" b="1" dirty="0" smtClean="0"/>
          </a:p>
          <a:p>
            <a:pPr algn="just">
              <a:spcBef>
                <a:spcPts val="0"/>
              </a:spcBef>
              <a:defRPr/>
            </a:pPr>
            <a:r>
              <a:rPr lang="cs-CZ" b="1" dirty="0" err="1" smtClean="0"/>
              <a:t>Koučovací</a:t>
            </a:r>
            <a:r>
              <a:rPr lang="cs-CZ" b="1" dirty="0" smtClean="0"/>
              <a:t> přístup:</a:t>
            </a:r>
          </a:p>
          <a:p>
            <a:pPr marL="171450" indent="-171450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cs-CZ" dirty="0" smtClean="0"/>
              <a:t>využívání techniky kladení otázek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při </a:t>
            </a:r>
            <a:r>
              <a:rPr lang="cs-CZ" dirty="0" smtClean="0"/>
              <a:t>komunikaci</a:t>
            </a:r>
          </a:p>
          <a:p>
            <a:pPr marL="171450" indent="-171450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cs-CZ" dirty="0" smtClean="0"/>
              <a:t>podpora hledání vlastního řešení</a:t>
            </a:r>
          </a:p>
          <a:p>
            <a:pPr algn="just">
              <a:spcBef>
                <a:spcPts val="0"/>
              </a:spcBef>
              <a:defRPr/>
            </a:pPr>
            <a:endParaRPr lang="cs-CZ" sz="600" b="1" dirty="0" smtClean="0"/>
          </a:p>
          <a:p>
            <a:pPr algn="just">
              <a:spcBef>
                <a:spcPts val="0"/>
              </a:spcBef>
              <a:defRPr/>
            </a:pPr>
            <a:r>
              <a:rPr lang="cs-CZ" b="1" dirty="0" err="1" smtClean="0"/>
              <a:t>Koučovací</a:t>
            </a:r>
            <a:r>
              <a:rPr lang="cs-CZ" b="1" dirty="0" smtClean="0"/>
              <a:t> cyklus:</a:t>
            </a:r>
          </a:p>
          <a:p>
            <a:pPr marL="171450" indent="-171450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cs-CZ" dirty="0" smtClean="0"/>
              <a:t>pravidelná </a:t>
            </a:r>
            <a:r>
              <a:rPr lang="cs-CZ" dirty="0" err="1" smtClean="0"/>
              <a:t>koučovací</a:t>
            </a:r>
            <a:r>
              <a:rPr lang="cs-CZ" dirty="0" smtClean="0"/>
              <a:t> setkání nad předem definovanými rozvojovými oblastmi</a:t>
            </a:r>
          </a:p>
          <a:p>
            <a:pPr marL="171450" indent="-171450" algn="just">
              <a:spcBef>
                <a:spcPts val="0"/>
              </a:spcBef>
              <a:defRPr/>
            </a:pPr>
            <a:endParaRPr lang="cs-CZ" sz="600" b="1" dirty="0" smtClean="0"/>
          </a:p>
          <a:p>
            <a:pPr algn="just">
              <a:spcBef>
                <a:spcPts val="0"/>
              </a:spcBef>
              <a:defRPr/>
            </a:pPr>
            <a:r>
              <a:rPr lang="cs-CZ" b="1" dirty="0" err="1" smtClean="0"/>
              <a:t>Kouč</a:t>
            </a:r>
            <a:r>
              <a:rPr lang="cs-CZ" b="1" dirty="0" smtClean="0"/>
              <a:t>:</a:t>
            </a:r>
          </a:p>
          <a:p>
            <a:pPr marL="171450" indent="-171450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cs-CZ" dirty="0" smtClean="0"/>
              <a:t>nepředává rady ani zkušenosti</a:t>
            </a:r>
          </a:p>
          <a:p>
            <a:pPr marL="171450" indent="-171450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cs-CZ" dirty="0" smtClean="0"/>
              <a:t>vhodnými otázkami podporuje uvolnění potenciálu koučovaného</a:t>
            </a:r>
          </a:p>
          <a:p>
            <a:pPr algn="just">
              <a:spcBef>
                <a:spcPts val="0"/>
              </a:spcBef>
              <a:defRPr/>
            </a:pPr>
            <a:endParaRPr lang="cs-CZ" sz="600" dirty="0" smtClean="0"/>
          </a:p>
          <a:p>
            <a:pPr algn="just">
              <a:spcBef>
                <a:spcPts val="0"/>
              </a:spcBef>
              <a:defRPr/>
            </a:pPr>
            <a:r>
              <a:rPr lang="cs-CZ" b="1" dirty="0" smtClean="0"/>
              <a:t>Koučovaný:</a:t>
            </a:r>
          </a:p>
          <a:p>
            <a:pPr marL="171450" indent="-171450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cs-CZ" dirty="0" smtClean="0"/>
              <a:t>přebírá odpovědnost za své cíle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a </a:t>
            </a:r>
            <a:r>
              <a:rPr lang="cs-CZ" dirty="0" smtClean="0"/>
              <a:t>jejich dosažení</a:t>
            </a:r>
          </a:p>
          <a:p>
            <a:pPr marL="171450" indent="-171450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cs-CZ" dirty="0" smtClean="0"/>
              <a:t>rozhoduje o způsobech uskutečnění svých cílů</a:t>
            </a:r>
          </a:p>
          <a:p>
            <a:pPr>
              <a:spcBef>
                <a:spcPts val="600"/>
              </a:spcBef>
              <a:defRPr/>
            </a:pPr>
            <a:endParaRPr lang="cs-CZ" sz="1200" dirty="0"/>
          </a:p>
          <a:p>
            <a:pPr>
              <a:spcBef>
                <a:spcPts val="600"/>
              </a:spcBef>
              <a:defRPr/>
            </a:pPr>
            <a:endParaRPr lang="cs-CZ" sz="1200" i="1" dirty="0"/>
          </a:p>
          <a:p>
            <a:pPr>
              <a:spcBef>
                <a:spcPts val="600"/>
              </a:spcBef>
              <a:defRPr/>
            </a:pPr>
            <a:endParaRPr lang="cs-CZ" sz="1200" i="1" dirty="0"/>
          </a:p>
        </p:txBody>
      </p:sp>
      <p:sp>
        <p:nvSpPr>
          <p:cNvPr id="8" name="TextovéPole 7"/>
          <p:cNvSpPr txBox="1"/>
          <p:nvPr/>
        </p:nvSpPr>
        <p:spPr>
          <a:xfrm>
            <a:off x="3116262" y="2780928"/>
            <a:ext cx="2895898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cs-CZ" dirty="0" smtClean="0"/>
              <a:t>Koučování je nástroj, pomocí kterého můžeme docílit úspěšného růstu lidí (žáků/kolegů). Je to nedirektivní způsob vedení, který je opakem příkazů, přísných nařízení, pravidel, kontrol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a </a:t>
            </a:r>
            <a:r>
              <a:rPr lang="cs-CZ" dirty="0" smtClean="0"/>
              <a:t>trestů. </a:t>
            </a:r>
          </a:p>
          <a:p>
            <a:pPr algn="just">
              <a:defRPr/>
            </a:pPr>
            <a:r>
              <a:rPr lang="cs-CZ" dirty="0" smtClean="0"/>
              <a:t>Koučování vychází z poznatku, že lidé si lépe osvojí informaci nebo dovednost, ke které dospějí sami, vlastní aktivitou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a </a:t>
            </a:r>
            <a:r>
              <a:rPr lang="cs-CZ" dirty="0" smtClean="0"/>
              <a:t>vlastní zkušeností. </a:t>
            </a:r>
          </a:p>
          <a:p>
            <a:pPr algn="just">
              <a:defRPr/>
            </a:pPr>
            <a:r>
              <a:rPr lang="cs-CZ" dirty="0" smtClean="0"/>
              <a:t>Plně využívá znalostí a zkušeností žáků a dává jim šanci nalézt cestu ke zlepšení. Podporuje jejich aktivitu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a </a:t>
            </a:r>
            <a:r>
              <a:rPr lang="cs-CZ" dirty="0" smtClean="0"/>
              <a:t>sebevědomí. Skrze změny myšlení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a </a:t>
            </a:r>
            <a:r>
              <a:rPr lang="cs-CZ" dirty="0" smtClean="0"/>
              <a:t>postojů a zlepšování vztahu k sobě samému se rozšiřuje pole možností daného člověka. Zpřístupňují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se </a:t>
            </a:r>
            <a:r>
              <a:rPr lang="cs-CZ" dirty="0" smtClean="0"/>
              <a:t>zejména jeho vnitřní zdroje.</a:t>
            </a:r>
          </a:p>
          <a:p>
            <a:pPr>
              <a:defRPr/>
            </a:pPr>
            <a:endParaRPr lang="cs-CZ" dirty="0" smtClean="0"/>
          </a:p>
          <a:p>
            <a:pPr>
              <a:defRPr/>
            </a:pPr>
            <a:endParaRPr lang="cs-CZ" dirty="0" smtClean="0"/>
          </a:p>
          <a:p>
            <a:pPr>
              <a:defRPr/>
            </a:pPr>
            <a:endParaRPr lang="cs-CZ" sz="1200" dirty="0"/>
          </a:p>
        </p:txBody>
      </p:sp>
      <p:sp>
        <p:nvSpPr>
          <p:cNvPr id="5127" name="Line 6"/>
          <p:cNvSpPr>
            <a:spLocks noChangeShapeType="1"/>
          </p:cNvSpPr>
          <p:nvPr/>
        </p:nvSpPr>
        <p:spPr bwMode="auto">
          <a:xfrm>
            <a:off x="3059832" y="1268760"/>
            <a:ext cx="0" cy="511175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 dirty="0"/>
          </a:p>
        </p:txBody>
      </p:sp>
      <p:sp>
        <p:nvSpPr>
          <p:cNvPr id="5128" name="Line 6"/>
          <p:cNvSpPr>
            <a:spLocks noChangeShapeType="1"/>
          </p:cNvSpPr>
          <p:nvPr/>
        </p:nvSpPr>
        <p:spPr bwMode="auto">
          <a:xfrm>
            <a:off x="6030913" y="1268413"/>
            <a:ext cx="0" cy="511175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 dirty="0"/>
          </a:p>
        </p:txBody>
      </p:sp>
      <p:pic>
        <p:nvPicPr>
          <p:cNvPr id="9" name="Obrázek 8" descr="G:\SMARTER\ŠABLONY MATERIÁLŮ,SNÍMKŮ,POZADÍ NOVÉ\smarter_nove_logo_pruhledne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6093296"/>
            <a:ext cx="1152128" cy="2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bdélník 9"/>
          <p:cNvSpPr/>
          <p:nvPr/>
        </p:nvSpPr>
        <p:spPr>
          <a:xfrm>
            <a:off x="8532440" y="6381328"/>
            <a:ext cx="3129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3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458200" cy="975320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cs-CZ" sz="36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PRINCIP KOUČOVÁNÍ</a:t>
            </a:r>
            <a:endParaRPr lang="cs-CZ" sz="3600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 bwMode="auto">
          <a:xfrm>
            <a:off x="107504" y="908720"/>
            <a:ext cx="8856983" cy="547260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FontTx/>
              <a:buNone/>
            </a:pPr>
            <a:r>
              <a:rPr lang="cs-CZ" sz="1200" b="1" dirty="0" smtClean="0">
                <a:solidFill>
                  <a:schemeClr val="accent4"/>
                </a:solidFill>
                <a:cs typeface="Arial" pitchFamily="34" charset="0"/>
              </a:rPr>
              <a:t>Odpovědnost</a:t>
            </a:r>
          </a:p>
          <a:p>
            <a:pPr marL="0" indent="0" algn="just">
              <a:buFontTx/>
              <a:buNone/>
            </a:pPr>
            <a:endParaRPr lang="cs-CZ" sz="1200" i="1" dirty="0" smtClean="0">
              <a:cs typeface="Arial" pitchFamily="34" charset="0"/>
            </a:endParaRPr>
          </a:p>
          <a:p>
            <a:pPr marL="0" indent="0" algn="just">
              <a:buFontTx/>
              <a:buNone/>
            </a:pPr>
            <a:endParaRPr lang="cs-CZ" sz="1200" i="1" dirty="0">
              <a:cs typeface="Arial" pitchFamily="34" charset="0"/>
            </a:endParaRPr>
          </a:p>
          <a:p>
            <a:pPr marL="0" indent="0" algn="just">
              <a:buFontTx/>
              <a:buNone/>
            </a:pPr>
            <a:endParaRPr lang="cs-CZ" sz="1200" b="1" dirty="0" smtClean="0">
              <a:cs typeface="Arial" pitchFamily="34" charset="0"/>
            </a:endParaRPr>
          </a:p>
          <a:p>
            <a:pPr marL="0" indent="0" algn="just">
              <a:buFontTx/>
              <a:buNone/>
            </a:pPr>
            <a:endParaRPr lang="cs-CZ" sz="1200" b="1" dirty="0" smtClean="0">
              <a:cs typeface="Arial" pitchFamily="34" charset="0"/>
            </a:endParaRPr>
          </a:p>
          <a:p>
            <a:pPr marL="0" indent="0" algn="just">
              <a:buFontTx/>
              <a:buNone/>
            </a:pPr>
            <a:endParaRPr lang="cs-CZ" sz="1200" b="1" dirty="0">
              <a:cs typeface="Arial" pitchFamily="34" charset="0"/>
            </a:endParaRPr>
          </a:p>
          <a:p>
            <a:pPr marL="0" indent="0" algn="just">
              <a:buFontTx/>
              <a:buNone/>
            </a:pPr>
            <a:r>
              <a:rPr lang="cs-CZ" sz="1200" b="1" dirty="0" smtClean="0">
                <a:cs typeface="Arial" pitchFamily="34" charset="0"/>
              </a:rPr>
              <a:t>Odpovědnost </a:t>
            </a:r>
            <a:r>
              <a:rPr lang="cs-CZ" sz="1200" dirty="0" smtClean="0">
                <a:cs typeface="Arial" pitchFamily="34" charset="0"/>
              </a:rPr>
              <a:t>je mimořádně důležitá pro dosažení ambiciózních cílů a pro vysokou výkonnost. Pokud plně převezmeme odpovědnost za své cíle, zvýší se naše odhodlání je realizovat a podáváme vyšší výkony. Pokud děláme to, k čemu jsme se rozhodli a zavázali, máme obvykle větší chuť do akce a silnější odhodlání překonávat překážky. Naopak pokud děláme něco, protože musíme, někdo nám to vnutil, nebo protože se to od nás očekává, náš výkon není optimální. </a:t>
            </a:r>
          </a:p>
          <a:p>
            <a:pPr marL="0" indent="0" algn="just">
              <a:buFontTx/>
              <a:buNone/>
            </a:pPr>
            <a:endParaRPr lang="cs-CZ" sz="600" dirty="0" smtClean="0">
              <a:cs typeface="Arial" pitchFamily="34" charset="0"/>
            </a:endParaRPr>
          </a:p>
          <a:p>
            <a:pPr marL="0" indent="0" algn="just">
              <a:buFontTx/>
              <a:buNone/>
            </a:pPr>
            <a:r>
              <a:rPr lang="cs-CZ" sz="1200" b="1" dirty="0" smtClean="0">
                <a:cs typeface="Arial" pitchFamily="34" charset="0"/>
              </a:rPr>
              <a:t>Možnost volby </a:t>
            </a:r>
            <a:r>
              <a:rPr lang="cs-CZ" sz="1200" dirty="0" smtClean="0">
                <a:cs typeface="Arial" pitchFamily="34" charset="0"/>
              </a:rPr>
              <a:t>je klíčová pro skutečné přijetí odpovědnosti. Zamyslete se nad následujícími příklady, které jsou ilustrovány </a:t>
            </a:r>
            <a:r>
              <a:rPr lang="cs-CZ" sz="1200" dirty="0" smtClean="0">
                <a:cs typeface="Arial" pitchFamily="34" charset="0"/>
              </a:rPr>
              <a:t/>
            </a:r>
            <a:br>
              <a:rPr lang="cs-CZ" sz="1200" dirty="0" smtClean="0">
                <a:cs typeface="Arial" pitchFamily="34" charset="0"/>
              </a:rPr>
            </a:br>
            <a:r>
              <a:rPr lang="cs-CZ" sz="1200" dirty="0" smtClean="0">
                <a:cs typeface="Arial" pitchFamily="34" charset="0"/>
              </a:rPr>
              <a:t>v </a:t>
            </a:r>
            <a:r>
              <a:rPr lang="cs-CZ" sz="1200" dirty="0" smtClean="0">
                <a:cs typeface="Arial" pitchFamily="34" charset="0"/>
              </a:rPr>
              <a:t>našich video ukázkách:</a:t>
            </a:r>
          </a:p>
          <a:p>
            <a:pPr algn="just">
              <a:buFont typeface="Wingdings" pitchFamily="2" charset="2"/>
              <a:buChar char="§"/>
            </a:pPr>
            <a:r>
              <a:rPr lang="cs-CZ" sz="1200" dirty="0" smtClean="0">
                <a:cs typeface="Arial" pitchFamily="34" charset="0"/>
              </a:rPr>
              <a:t>Poradili jste svému kolegovi, jak má např. vést hodinu a jaké metody interakce má využít. Co se stane, když bude hodina neúspěšná a žáci budou zlobit? Pravděpodobně ukáže prstem na vás jako na viníka a nepřevezme odpovědnost za své vlastní jednání. Navíc možná učiní i závěr o vaší neschopnosti a nekompetentnosti. Bude hodnotit primárně vás. </a:t>
            </a:r>
          </a:p>
          <a:p>
            <a:pPr algn="just">
              <a:buFont typeface="Wingdings" pitchFamily="2" charset="2"/>
              <a:buChar char="§"/>
            </a:pPr>
            <a:r>
              <a:rPr lang="cs-CZ" sz="1200" dirty="0" smtClean="0">
                <a:cs typeface="Arial" pitchFamily="34" charset="0"/>
              </a:rPr>
              <a:t>Váš kolega sám vymyslel způsoby, jak oživit hodinu a více zapojit žáky, a zvolil si ty, které považoval za nejlepší. Propagace se nezdařila. Co se stane? Je pravděpodobnější, že se zamyslí nad tím, proč se mu nepodařilo dosáhnout úspěchu a která volba mohla být efektivnější. Možná bude ze situace hledat ponaučení a objevovat jiné způsoby, jak se </a:t>
            </a:r>
            <a:r>
              <a:rPr lang="cs-CZ" sz="1200" dirty="0" smtClean="0">
                <a:cs typeface="Arial" pitchFamily="34" charset="0"/>
              </a:rPr>
              <a:t/>
            </a:r>
            <a:br>
              <a:rPr lang="cs-CZ" sz="1200" dirty="0" smtClean="0">
                <a:cs typeface="Arial" pitchFamily="34" charset="0"/>
              </a:rPr>
            </a:br>
            <a:r>
              <a:rPr lang="cs-CZ" sz="1200" dirty="0" smtClean="0">
                <a:cs typeface="Arial" pitchFamily="34" charset="0"/>
              </a:rPr>
              <a:t>k </a:t>
            </a:r>
            <a:r>
              <a:rPr lang="cs-CZ" sz="1200" dirty="0" smtClean="0">
                <a:cs typeface="Arial" pitchFamily="34" charset="0"/>
              </a:rPr>
              <a:t>úspěchu přiblížit. Bude se zaměřovat více na sebe sama než na druhé. </a:t>
            </a:r>
          </a:p>
          <a:p>
            <a:pPr algn="just"/>
            <a:endParaRPr lang="cs-CZ" sz="600" dirty="0">
              <a:cs typeface="Arial" pitchFamily="34" charset="0"/>
            </a:endParaRPr>
          </a:p>
          <a:p>
            <a:pPr marL="0" indent="0" algn="just">
              <a:buFontTx/>
              <a:buNone/>
            </a:pPr>
            <a:r>
              <a:rPr lang="cs-CZ" sz="1200" b="1" dirty="0" smtClean="0">
                <a:cs typeface="Arial" pitchFamily="34" charset="0"/>
              </a:rPr>
              <a:t>Jak koučování zvyšuje odpovědnost?</a:t>
            </a:r>
          </a:p>
          <a:p>
            <a:pPr marL="0" indent="0" algn="just">
              <a:buFontTx/>
              <a:buNone/>
            </a:pPr>
            <a:r>
              <a:rPr lang="cs-CZ" sz="1200" dirty="0" smtClean="0">
                <a:cs typeface="Arial" pitchFamily="34" charset="0"/>
              </a:rPr>
              <a:t>Kouč přistupuje k lidem jako ke schopným a plným zdrojů. Kouč provází na cestě objevování vlastních možností. Vždy nechává prostor pro volbu. S každou volbou roste odpovědnost žáka/kolegy. S každým úspěchem jako důsledkem vlastní volby roste sebedůvěra. Dobrý kouč pomáhá posilovat silné stránky a chyb využít k učení a růstu.  </a:t>
            </a:r>
          </a:p>
        </p:txBody>
      </p:sp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179512" y="1196752"/>
            <a:ext cx="5904656" cy="956773"/>
          </a:xfrm>
          <a:prstGeom prst="rect">
            <a:avLst/>
          </a:prstGeom>
          <a:noFill/>
          <a:ln w="12700" algn="ctr">
            <a:solidFill>
              <a:schemeClr val="tx1">
                <a:lumMod val="50000"/>
                <a:lumOff val="50000"/>
              </a:schemeClr>
            </a:solidFill>
            <a:prstDash val="sysDash"/>
            <a:miter lim="800000"/>
            <a:headEnd/>
            <a:tailEnd/>
          </a:ln>
        </p:spPr>
        <p:txBody>
          <a:bodyPr wrap="square" lIns="180000" tIns="108000" rIns="180000" bIns="108000">
            <a:spAutoFit/>
          </a:bodyPr>
          <a:lstStyle/>
          <a:p>
            <a:pPr algn="just">
              <a:spcBef>
                <a:spcPts val="0"/>
              </a:spcBef>
            </a:pPr>
            <a:r>
              <a:rPr lang="cs-CZ" sz="1200" i="1" dirty="0" smtClean="0"/>
              <a:t>„ Jako kouč pomáháte lidem získat přístup k jejich vlastní moudrosti. Pak mohou plně důvěřovat sobě samým a nacházet své nejlepší volby. Tímto způsobem přebírají plnou zodpovědnost za své životy.“ </a:t>
            </a:r>
            <a:r>
              <a:rPr lang="cs-CZ" i="1" dirty="0" smtClean="0"/>
              <a:t>		</a:t>
            </a:r>
          </a:p>
          <a:p>
            <a:pPr algn="just">
              <a:spcBef>
                <a:spcPts val="0"/>
              </a:spcBef>
            </a:pPr>
            <a:r>
              <a:rPr lang="cs-CZ" sz="1200" i="1" dirty="0" smtClean="0"/>
              <a:t>				                  </a:t>
            </a:r>
            <a:r>
              <a:rPr lang="cs-CZ" sz="1200" i="1" dirty="0" err="1" smtClean="0"/>
              <a:t>Marilyn</a:t>
            </a:r>
            <a:r>
              <a:rPr lang="cs-CZ" sz="1200" i="1" dirty="0" smtClean="0"/>
              <a:t> Atkinson</a:t>
            </a:r>
            <a:endParaRPr lang="cs-CZ" sz="1200" i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106" t="16554" b="8346"/>
          <a:stretch>
            <a:fillRect/>
          </a:stretch>
        </p:blipFill>
        <p:spPr>
          <a:xfrm>
            <a:off x="6300192" y="836712"/>
            <a:ext cx="2520280" cy="1400156"/>
          </a:xfrm>
          <a:prstGeom prst="rect">
            <a:avLst/>
          </a:prstGeom>
        </p:spPr>
      </p:pic>
      <p:pic>
        <p:nvPicPr>
          <p:cNvPr id="6" name="Obrázek 5" descr="G:\SMARTER\ŠABLONY MATERIÁLŮ,SNÍMKŮ,POZADÍ NOVÉ\smarter_nove_logo_pruhledne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6093296"/>
            <a:ext cx="1152128" cy="2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bdélník 8"/>
          <p:cNvSpPr/>
          <p:nvPr/>
        </p:nvSpPr>
        <p:spPr>
          <a:xfrm>
            <a:off x="8532440" y="6381328"/>
            <a:ext cx="3129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4 </a:t>
            </a:r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32608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8"/>
          </a:xfrm>
        </p:spPr>
        <p:txBody>
          <a:bodyPr/>
          <a:lstStyle/>
          <a:p>
            <a:r>
              <a:rPr lang="cs-CZ" sz="3600" b="1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 PROČ VYUŽÍT KOUČOVÁNÍ?</a:t>
            </a:r>
            <a:endParaRPr lang="cs-CZ" sz="3600" b="1" dirty="0">
              <a:solidFill>
                <a:srgbClr val="80808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836712"/>
            <a:ext cx="8928992" cy="3096344"/>
          </a:xfrm>
        </p:spPr>
        <p:txBody>
          <a:bodyPr/>
          <a:lstStyle/>
          <a:p>
            <a:pPr marL="0" indent="0">
              <a:buNone/>
            </a:pPr>
            <a:r>
              <a:rPr lang="cs-CZ" sz="1200" dirty="0" smtClean="0"/>
              <a:t>Koučování má ve školním prostředí široké využití při plánování činností, jejich realizaci a vyhodnocení a při rozvíjení potenciálu pedagogů i žáků </a:t>
            </a:r>
          </a:p>
          <a:p>
            <a:pPr marL="0" indent="0">
              <a:buNone/>
            </a:pPr>
            <a:endParaRPr lang="cs-CZ" sz="600" dirty="0" smtClean="0"/>
          </a:p>
          <a:p>
            <a:pPr marL="0" indent="0">
              <a:buNone/>
            </a:pPr>
            <a:r>
              <a:rPr lang="cs-CZ" sz="1200" b="1" dirty="0" smtClean="0"/>
              <a:t>Co mi přinese, když se nechám koučovat?</a:t>
            </a:r>
          </a:p>
          <a:p>
            <a:pPr marL="273050" indent="-273050">
              <a:buFont typeface="Wingdings" pitchFamily="2" charset="2"/>
              <a:buChar char="§"/>
            </a:pPr>
            <a:r>
              <a:rPr lang="cs-CZ" sz="1200" dirty="0" smtClean="0"/>
              <a:t>budu mít vlastní zkušenost</a:t>
            </a:r>
          </a:p>
          <a:p>
            <a:pPr marL="273050" indent="-273050">
              <a:buFont typeface="Wingdings" pitchFamily="2" charset="2"/>
              <a:buChar char="§"/>
            </a:pPr>
            <a:r>
              <a:rPr lang="cs-CZ" sz="1200" dirty="0" smtClean="0"/>
              <a:t>lépe si uvědomím, co chci, své cíle</a:t>
            </a:r>
          </a:p>
          <a:p>
            <a:pPr marL="273050" indent="-273050">
              <a:buFont typeface="Wingdings" pitchFamily="2" charset="2"/>
              <a:buChar char="§"/>
            </a:pPr>
            <a:r>
              <a:rPr lang="cs-CZ" sz="1200" dirty="0" smtClean="0"/>
              <a:t>lépe se naučím pracovat se svými přednostmi a rezervami</a:t>
            </a:r>
          </a:p>
          <a:p>
            <a:pPr marL="273050" indent="-273050">
              <a:buFont typeface="Wingdings" pitchFamily="2" charset="2"/>
              <a:buChar char="§"/>
            </a:pPr>
            <a:r>
              <a:rPr lang="cs-CZ" sz="1200" dirty="0" smtClean="0"/>
              <a:t>lépe zvládnu řešit problémy a obtížné situace</a:t>
            </a:r>
          </a:p>
          <a:p>
            <a:pPr marL="273050" indent="-273050">
              <a:buFont typeface="Wingdings" pitchFamily="2" charset="2"/>
              <a:buChar char="§"/>
            </a:pPr>
            <a:r>
              <a:rPr lang="cs-CZ" sz="1200" dirty="0" smtClean="0"/>
              <a:t>budu snáze hledat řešení</a:t>
            </a:r>
          </a:p>
          <a:p>
            <a:pPr marL="0" indent="0">
              <a:buNone/>
            </a:pPr>
            <a:endParaRPr lang="cs-CZ" sz="600" b="1" dirty="0" smtClean="0"/>
          </a:p>
          <a:p>
            <a:pPr marL="0" indent="0" algn="just">
              <a:buNone/>
            </a:pPr>
            <a:r>
              <a:rPr lang="cs-CZ" sz="1000" b="1" dirty="0" smtClean="0"/>
              <a:t>Řekli o koučování:</a:t>
            </a:r>
          </a:p>
          <a:p>
            <a:pPr marL="177800" indent="-177800" algn="just"/>
            <a:r>
              <a:rPr lang="cs-CZ" sz="1000" dirty="0" smtClean="0"/>
              <a:t>"Z koučování jsem nadšená . Moc se u toho učím sama o sobě a dostávám také pozitivní reakce od kolegů..„</a:t>
            </a:r>
          </a:p>
          <a:p>
            <a:pPr marL="177800" indent="-177800" algn="just"/>
            <a:r>
              <a:rPr lang="cs-CZ" sz="1000" dirty="0" smtClean="0"/>
              <a:t>„Koučování bych doporučil všem vedoucím pracovníkům, učitelům teoretické výuky a rovněž učitelům pro praktickou výuku, kteří projeví zájem </a:t>
            </a:r>
            <a:r>
              <a:rPr lang="cs-CZ" sz="1000" dirty="0" smtClean="0"/>
              <a:t/>
            </a:r>
            <a:br>
              <a:rPr lang="cs-CZ" sz="1000" dirty="0" smtClean="0"/>
            </a:br>
            <a:r>
              <a:rPr lang="cs-CZ" sz="1000" dirty="0" smtClean="0"/>
              <a:t>o </a:t>
            </a:r>
            <a:r>
              <a:rPr lang="cs-CZ" sz="1000" dirty="0" smtClean="0"/>
              <a:t>sebevzdělávání.“</a:t>
            </a:r>
          </a:p>
          <a:p>
            <a:pPr marL="177800" indent="-177800" algn="just"/>
            <a:r>
              <a:rPr lang="cs-CZ" sz="1000" dirty="0" smtClean="0"/>
              <a:t>„S metodou koučování jsem byla velmi spokojena a chtěla bych tímto velmi poděkovat  za přispění k mému profesnímu rozvoji. Ideální by bylo mít "svého" </a:t>
            </a:r>
            <a:r>
              <a:rPr lang="cs-CZ" sz="1000" dirty="0" err="1" smtClean="0"/>
              <a:t>kouče</a:t>
            </a:r>
            <a:r>
              <a:rPr lang="cs-CZ" sz="1000" dirty="0" smtClean="0"/>
              <a:t> dlouhodobě.“</a:t>
            </a:r>
          </a:p>
          <a:p>
            <a:pPr marL="177800" indent="-177800" algn="just"/>
            <a:r>
              <a:rPr lang="cs-CZ" sz="1000" dirty="0" smtClean="0"/>
              <a:t>„Při srovnání toho, co jsem se naučil, s nějakým seminářem, docházím ke zjištění, že s </a:t>
            </a:r>
            <a:r>
              <a:rPr lang="cs-CZ" sz="1000" dirty="0" err="1" smtClean="0"/>
              <a:t>koučem</a:t>
            </a:r>
            <a:r>
              <a:rPr lang="cs-CZ" sz="1000" dirty="0" smtClean="0"/>
              <a:t> jsem na různé věci přišel sám – rozdíl je v zažití, není to už hloupá poučka, člověk si vše odvodí a vezme za své. Kolikrát mám zkušenost, že se člověk vrátí ze semináře, materiály z něj někam založí a už se </a:t>
            </a:r>
            <a:r>
              <a:rPr lang="cs-CZ" sz="1000" dirty="0" smtClean="0"/>
              <a:t/>
            </a:r>
            <a:br>
              <a:rPr lang="cs-CZ" sz="1000" dirty="0" smtClean="0"/>
            </a:br>
            <a:r>
              <a:rPr lang="cs-CZ" sz="1000" dirty="0" smtClean="0"/>
              <a:t>do </a:t>
            </a:r>
            <a:r>
              <a:rPr lang="cs-CZ" sz="1000" dirty="0" smtClean="0"/>
              <a:t>nich nepodívá. Po koučování ve mně nové poznatky zůstaly.“</a:t>
            </a:r>
          </a:p>
          <a:p>
            <a:pPr marL="0" indent="0" algn="just">
              <a:buNone/>
            </a:pPr>
            <a:endParaRPr lang="cs-CZ" sz="1000" dirty="0" smtClean="0"/>
          </a:p>
          <a:p>
            <a:pPr marL="273050" indent="-273050" algn="just">
              <a:buNone/>
            </a:pPr>
            <a:endParaRPr lang="cs-CZ" sz="1200" dirty="0" smtClean="0"/>
          </a:p>
        </p:txBody>
      </p:sp>
      <p:sp>
        <p:nvSpPr>
          <p:cNvPr id="5" name="Obdélník 4"/>
          <p:cNvSpPr/>
          <p:nvPr/>
        </p:nvSpPr>
        <p:spPr>
          <a:xfrm>
            <a:off x="179512" y="4437112"/>
            <a:ext cx="8784976" cy="156966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lvl="0">
              <a:spcBef>
                <a:spcPct val="20000"/>
              </a:spcBef>
            </a:pPr>
            <a:r>
              <a:rPr lang="cs-CZ" b="1" kern="0" dirty="0" smtClean="0">
                <a:solidFill>
                  <a:srgbClr val="000000"/>
                </a:solidFill>
                <a:latin typeface="Arial"/>
              </a:rPr>
              <a:t>Co mi přinese, když budu využívat </a:t>
            </a:r>
            <a:r>
              <a:rPr lang="cs-CZ" b="1" kern="0" dirty="0" err="1" smtClean="0">
                <a:solidFill>
                  <a:srgbClr val="000000"/>
                </a:solidFill>
                <a:latin typeface="Arial"/>
              </a:rPr>
              <a:t>koučovací</a:t>
            </a:r>
            <a:r>
              <a:rPr lang="cs-CZ" b="1" kern="0" dirty="0" smtClean="0">
                <a:solidFill>
                  <a:srgbClr val="000000"/>
                </a:solidFill>
                <a:latin typeface="Arial"/>
              </a:rPr>
              <a:t> styl komunikace se studenty?</a:t>
            </a:r>
          </a:p>
          <a:p>
            <a:pPr marL="273050" lvl="0" indent="-273050">
              <a:spcBef>
                <a:spcPct val="20000"/>
              </a:spcBef>
              <a:buFont typeface="Wingdings" pitchFamily="2" charset="2"/>
              <a:buChar char="§"/>
            </a:pPr>
            <a:r>
              <a:rPr lang="cs-CZ" kern="0" dirty="0" smtClean="0">
                <a:solidFill>
                  <a:srgbClr val="000000"/>
                </a:solidFill>
                <a:latin typeface="Arial"/>
              </a:rPr>
              <a:t>žáci si více zapamatují</a:t>
            </a:r>
          </a:p>
          <a:p>
            <a:pPr marL="273050" lvl="0" indent="-273050">
              <a:spcBef>
                <a:spcPct val="20000"/>
              </a:spcBef>
              <a:buFont typeface="Wingdings" pitchFamily="2" charset="2"/>
              <a:buChar char="§"/>
            </a:pPr>
            <a:r>
              <a:rPr lang="cs-CZ" kern="0" dirty="0" smtClean="0">
                <a:solidFill>
                  <a:srgbClr val="000000"/>
                </a:solidFill>
                <a:latin typeface="Arial"/>
              </a:rPr>
              <a:t>budou dávat pozor a  méně vyrušovat</a:t>
            </a:r>
          </a:p>
          <a:p>
            <a:pPr marL="273050" lvl="0" indent="-273050">
              <a:spcBef>
                <a:spcPct val="20000"/>
              </a:spcBef>
              <a:buFont typeface="Wingdings" pitchFamily="2" charset="2"/>
              <a:buChar char="§"/>
            </a:pPr>
            <a:r>
              <a:rPr lang="cs-CZ" kern="0" dirty="0" smtClean="0">
                <a:solidFill>
                  <a:srgbClr val="000000"/>
                </a:solidFill>
                <a:latin typeface="Arial"/>
              </a:rPr>
              <a:t>budou aktivní a  budou dělat víc, než musí</a:t>
            </a:r>
          </a:p>
          <a:p>
            <a:pPr marL="273050" lvl="0" indent="-273050">
              <a:spcBef>
                <a:spcPct val="20000"/>
              </a:spcBef>
              <a:buFont typeface="Wingdings" pitchFamily="2" charset="2"/>
              <a:buChar char="§"/>
            </a:pPr>
            <a:r>
              <a:rPr lang="cs-CZ" kern="0" dirty="0" smtClean="0">
                <a:solidFill>
                  <a:srgbClr val="000000"/>
                </a:solidFill>
                <a:latin typeface="Arial"/>
              </a:rPr>
              <a:t>budete mít jejich důvěru a respekt</a:t>
            </a:r>
          </a:p>
          <a:p>
            <a:pPr lvl="0">
              <a:spcBef>
                <a:spcPct val="20000"/>
              </a:spcBef>
            </a:pPr>
            <a:endParaRPr lang="cs-CZ" b="1" kern="0" dirty="0" smtClean="0">
              <a:solidFill>
                <a:srgbClr val="000000"/>
              </a:solidFill>
              <a:latin typeface="Arial"/>
            </a:endParaRPr>
          </a:p>
          <a:p>
            <a:pPr lvl="0">
              <a:spcBef>
                <a:spcPct val="20000"/>
              </a:spcBef>
            </a:pPr>
            <a:r>
              <a:rPr lang="cs-CZ" b="1" kern="0" dirty="0" smtClean="0">
                <a:solidFill>
                  <a:srgbClr val="000000"/>
                </a:solidFill>
                <a:latin typeface="Arial"/>
              </a:rPr>
              <a:t>Co mi přinese, když budu využívat </a:t>
            </a:r>
            <a:r>
              <a:rPr lang="cs-CZ" b="1" kern="0" dirty="0" err="1" smtClean="0">
                <a:solidFill>
                  <a:srgbClr val="000000"/>
                </a:solidFill>
                <a:latin typeface="Arial"/>
              </a:rPr>
              <a:t>koučovací</a:t>
            </a:r>
            <a:r>
              <a:rPr lang="cs-CZ" b="1" kern="0" dirty="0" smtClean="0">
                <a:solidFill>
                  <a:srgbClr val="000000"/>
                </a:solidFill>
                <a:latin typeface="Arial"/>
              </a:rPr>
              <a:t> styl komunikace s kolegy?</a:t>
            </a:r>
          </a:p>
          <a:p>
            <a:pPr marL="273050" lvl="0" indent="-273050">
              <a:spcBef>
                <a:spcPct val="20000"/>
              </a:spcBef>
              <a:buFont typeface="Wingdings" pitchFamily="2" charset="2"/>
              <a:buChar char="§"/>
            </a:pPr>
            <a:r>
              <a:rPr lang="cs-CZ" kern="0" dirty="0" smtClean="0">
                <a:solidFill>
                  <a:srgbClr val="000000"/>
                </a:solidFill>
                <a:latin typeface="Arial"/>
              </a:rPr>
              <a:t>méně nedorozumění a konfliktů</a:t>
            </a:r>
          </a:p>
          <a:p>
            <a:pPr marL="273050" lvl="0" indent="-273050">
              <a:spcBef>
                <a:spcPct val="20000"/>
              </a:spcBef>
              <a:buFont typeface="Wingdings" pitchFamily="2" charset="2"/>
              <a:buChar char="§"/>
            </a:pPr>
            <a:r>
              <a:rPr lang="cs-CZ" kern="0" dirty="0" smtClean="0">
                <a:solidFill>
                  <a:srgbClr val="000000"/>
                </a:solidFill>
                <a:latin typeface="Arial"/>
              </a:rPr>
              <a:t>více souhlasných názorů a společných řešení</a:t>
            </a:r>
          </a:p>
          <a:p>
            <a:pPr marL="273050" lvl="0" indent="-273050">
              <a:spcBef>
                <a:spcPct val="20000"/>
              </a:spcBef>
              <a:buFont typeface="Wingdings" pitchFamily="2" charset="2"/>
              <a:buChar char="§"/>
            </a:pPr>
            <a:r>
              <a:rPr lang="cs-CZ" kern="0" dirty="0" smtClean="0">
                <a:solidFill>
                  <a:srgbClr val="000000"/>
                </a:solidFill>
                <a:latin typeface="Arial"/>
              </a:rPr>
              <a:t>snazší dosahování cílů</a:t>
            </a:r>
          </a:p>
          <a:p>
            <a:pPr marL="273050" lvl="0" indent="-273050">
              <a:spcBef>
                <a:spcPct val="20000"/>
              </a:spcBef>
              <a:buFont typeface="Wingdings" pitchFamily="2" charset="2"/>
              <a:buChar char="§"/>
            </a:pPr>
            <a:r>
              <a:rPr lang="cs-CZ" kern="0" dirty="0" smtClean="0">
                <a:solidFill>
                  <a:srgbClr val="000000"/>
                </a:solidFill>
                <a:latin typeface="Arial"/>
              </a:rPr>
              <a:t>respekt a důvěru</a:t>
            </a:r>
          </a:p>
          <a:p>
            <a:pPr marL="273050" lvl="0" indent="-273050">
              <a:spcBef>
                <a:spcPct val="20000"/>
              </a:spcBef>
              <a:buFont typeface="Wingdings" pitchFamily="2" charset="2"/>
              <a:buChar char="§"/>
            </a:pPr>
            <a:r>
              <a:rPr lang="cs-CZ" kern="0" dirty="0" smtClean="0">
                <a:solidFill>
                  <a:srgbClr val="000000"/>
                </a:solidFill>
                <a:latin typeface="Arial"/>
              </a:rPr>
              <a:t>vyšší loajalitu a týmové souznění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67" r="5556"/>
          <a:stretch>
            <a:fillRect/>
          </a:stretch>
        </p:blipFill>
        <p:spPr>
          <a:xfrm>
            <a:off x="6660232" y="1156067"/>
            <a:ext cx="2232248" cy="1908573"/>
          </a:xfrm>
          <a:prstGeom prst="rect">
            <a:avLst/>
          </a:prstGeom>
        </p:spPr>
      </p:pic>
      <p:pic>
        <p:nvPicPr>
          <p:cNvPr id="7" name="Obrázek 6" descr="G:\SMARTER\ŠABLONY MATERIÁLŮ,SNÍMKŮ,POZADÍ NOVÉ\smarter_nove_logo_pruhledne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6093296"/>
            <a:ext cx="1152128" cy="2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élník 7"/>
          <p:cNvSpPr/>
          <p:nvPr/>
        </p:nvSpPr>
        <p:spPr>
          <a:xfrm>
            <a:off x="8532440" y="6381328"/>
            <a:ext cx="2696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5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458200" cy="792088"/>
          </a:xfrm>
        </p:spPr>
        <p:txBody>
          <a:bodyPr/>
          <a:lstStyle/>
          <a:p>
            <a:r>
              <a:rPr lang="cs-CZ" sz="3600" b="1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3. TYPY KOUČOVÁNÍ </a:t>
            </a:r>
            <a:br>
              <a:rPr lang="cs-CZ" sz="3600" b="1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cs-CZ" sz="3600" b="1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KDY JE POUŽÍT?</a:t>
            </a:r>
            <a:endParaRPr lang="cs-CZ" sz="3600" b="1" dirty="0">
              <a:solidFill>
                <a:srgbClr val="80808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1340768"/>
            <a:ext cx="8928992" cy="4896544"/>
          </a:xfrm>
        </p:spPr>
        <p:txBody>
          <a:bodyPr/>
          <a:lstStyle/>
          <a:p>
            <a:pPr algn="just">
              <a:buNone/>
            </a:pPr>
            <a:endParaRPr lang="cs-CZ" sz="600" dirty="0" smtClean="0"/>
          </a:p>
          <a:p>
            <a:pPr marL="0" indent="0" algn="just">
              <a:buNone/>
            </a:pPr>
            <a:r>
              <a:rPr lang="cs-CZ" sz="1200" b="1" dirty="0" smtClean="0"/>
              <a:t>Individuální </a:t>
            </a:r>
            <a:r>
              <a:rPr lang="cs-CZ" sz="1200" b="1" dirty="0" err="1" smtClean="0"/>
              <a:t>koučink</a:t>
            </a:r>
            <a:endParaRPr lang="cs-CZ" sz="1200" b="1" dirty="0" smtClean="0"/>
          </a:p>
          <a:p>
            <a:pPr marL="0" indent="0" algn="just">
              <a:buNone/>
            </a:pPr>
            <a:r>
              <a:rPr lang="cs-CZ" sz="1200" dirty="0" smtClean="0"/>
              <a:t>Je specifická a dlouhodobá péče o člověka, o jeho růst ve školním i osobním prostředí. Tuto formu </a:t>
            </a:r>
            <a:r>
              <a:rPr lang="cs-CZ" sz="1200" dirty="0" err="1" smtClean="0"/>
              <a:t>koučinku</a:t>
            </a:r>
            <a:r>
              <a:rPr lang="cs-CZ" sz="1200" dirty="0" smtClean="0"/>
              <a:t> využijeme zejména při komunikaci s kolegou či při osobní práci se žáky. Např.:</a:t>
            </a:r>
          </a:p>
          <a:p>
            <a:pPr marL="355600" indent="-355600" algn="just">
              <a:buFont typeface="Wingdings" pitchFamily="2" charset="2"/>
              <a:buChar char="§"/>
            </a:pPr>
            <a:r>
              <a:rPr lang="cs-CZ" sz="1200" dirty="0" smtClean="0"/>
              <a:t>při zkoušení a opakování látky</a:t>
            </a:r>
          </a:p>
          <a:p>
            <a:pPr marL="355600" indent="-355600" algn="just">
              <a:buFont typeface="Wingdings" pitchFamily="2" charset="2"/>
              <a:buChar char="§"/>
            </a:pPr>
            <a:r>
              <a:rPr lang="cs-CZ" sz="1200" dirty="0" smtClean="0"/>
              <a:t>při kontrole úkolů</a:t>
            </a:r>
          </a:p>
          <a:p>
            <a:pPr marL="355600" indent="-355600" algn="just">
              <a:buFont typeface="Wingdings" pitchFamily="2" charset="2"/>
              <a:buChar char="§"/>
            </a:pPr>
            <a:r>
              <a:rPr lang="cs-CZ" sz="1200" dirty="0" smtClean="0"/>
              <a:t>při řešení nekázně, konfliktů</a:t>
            </a:r>
          </a:p>
          <a:p>
            <a:pPr marL="355600" indent="-355600" algn="just">
              <a:buFont typeface="Wingdings" pitchFamily="2" charset="2"/>
              <a:buChar char="§"/>
            </a:pPr>
            <a:r>
              <a:rPr lang="cs-CZ" sz="1200" dirty="0" smtClean="0"/>
              <a:t>při sdělování zpětné vazby, hodnocení žáků i pedagogů</a:t>
            </a:r>
          </a:p>
          <a:p>
            <a:pPr marL="355600" indent="-355600" algn="just">
              <a:buFont typeface="Wingdings" pitchFamily="2" charset="2"/>
              <a:buChar char="§"/>
            </a:pPr>
            <a:r>
              <a:rPr lang="cs-CZ" sz="1200" dirty="0" smtClean="0"/>
              <a:t>ve výchově k volbě povolání a vlastní budoucnosti</a:t>
            </a:r>
          </a:p>
          <a:p>
            <a:pPr marL="355600" indent="-355600" algn="just">
              <a:buFont typeface="Wingdings" pitchFamily="2" charset="2"/>
              <a:buChar char="§"/>
            </a:pPr>
            <a:r>
              <a:rPr lang="cs-CZ" sz="1200" dirty="0" smtClean="0"/>
              <a:t>při výuce TV, společenských věd, při individuálních projektech žáka atp.</a:t>
            </a:r>
          </a:p>
          <a:p>
            <a:pPr marL="0" indent="0" algn="just">
              <a:buNone/>
            </a:pPr>
            <a:endParaRPr lang="cs-CZ" sz="600" b="1" dirty="0" smtClean="0"/>
          </a:p>
          <a:p>
            <a:pPr marL="0" indent="0" algn="just">
              <a:buNone/>
            </a:pPr>
            <a:endParaRPr lang="cs-CZ" sz="1200" b="1" dirty="0" smtClean="0"/>
          </a:p>
          <a:p>
            <a:pPr marL="0" indent="0" algn="just">
              <a:buNone/>
            </a:pPr>
            <a:r>
              <a:rPr lang="cs-CZ" sz="1200" b="1" dirty="0" smtClean="0"/>
              <a:t>Skupinový </a:t>
            </a:r>
            <a:r>
              <a:rPr lang="cs-CZ" sz="1200" b="1" dirty="0" err="1" smtClean="0"/>
              <a:t>koučink</a:t>
            </a:r>
            <a:endParaRPr lang="cs-CZ" sz="1200" b="1" dirty="0" smtClean="0"/>
          </a:p>
          <a:p>
            <a:pPr marL="0" indent="0" algn="just">
              <a:buNone/>
            </a:pPr>
            <a:r>
              <a:rPr lang="cs-CZ" sz="1200" dirty="0" smtClean="0"/>
              <a:t>Skupinové koučování je dobrou formou, jak učinit své vystoupení před třídou zajímavějším a žáky zapojit, či jak provést poradu učitelů efektivněji. Týmový </a:t>
            </a:r>
            <a:r>
              <a:rPr lang="cs-CZ" sz="1200" dirty="0" err="1" smtClean="0"/>
              <a:t>koučink</a:t>
            </a:r>
            <a:r>
              <a:rPr lang="cs-CZ" sz="1200" dirty="0" smtClean="0"/>
              <a:t> se využívá v situacích:</a:t>
            </a:r>
          </a:p>
          <a:p>
            <a:pPr marL="355600" indent="-355600" algn="just">
              <a:buFont typeface="Wingdings" pitchFamily="2" charset="2"/>
              <a:buChar char="§"/>
            </a:pPr>
            <a:r>
              <a:rPr lang="cs-CZ" sz="1200" dirty="0" smtClean="0"/>
              <a:t>má-li skupina podobné či společné téma nebo zadání, např. účast na stejném projektu (výzkum, seminární práce, plnění skupinového domácího úkolu, realizace změny apod.),</a:t>
            </a:r>
          </a:p>
          <a:p>
            <a:pPr marL="355600" indent="-355600" algn="just">
              <a:buFont typeface="Wingdings" pitchFamily="2" charset="2"/>
              <a:buChar char="§"/>
            </a:pPr>
            <a:r>
              <a:rPr lang="cs-CZ" sz="1200" dirty="0" smtClean="0"/>
              <a:t>když je potřeba hledat společná řešení, vyjasnit si názory,</a:t>
            </a:r>
          </a:p>
          <a:p>
            <a:pPr marL="355600" indent="-355600" algn="just">
              <a:buFont typeface="Wingdings" pitchFamily="2" charset="2"/>
              <a:buChar char="§"/>
            </a:pPr>
            <a:r>
              <a:rPr lang="cs-CZ" sz="1200" dirty="0" smtClean="0"/>
              <a:t>když je potřeba zapojit méně průbojné žáky, podpořit sociální vazby, pocit sounáležitosti a odpovědnosti apod. ,</a:t>
            </a:r>
          </a:p>
          <a:p>
            <a:pPr marL="355600" indent="-355600" algn="just">
              <a:buFont typeface="Wingdings" pitchFamily="2" charset="2"/>
              <a:buChar char="§"/>
            </a:pPr>
            <a:r>
              <a:rPr lang="cs-CZ" sz="1200" dirty="0" smtClean="0"/>
              <a:t>při opakovacích a tvůrčích hodinách, diskusích apod.</a:t>
            </a:r>
          </a:p>
          <a:p>
            <a:pPr marL="355600" indent="-355600" algn="just">
              <a:buNone/>
            </a:pPr>
            <a:r>
              <a:rPr lang="cs-CZ" sz="1200" dirty="0" smtClean="0"/>
              <a:t/>
            </a:r>
            <a:br>
              <a:rPr lang="cs-CZ" sz="1200" dirty="0" smtClean="0"/>
            </a:br>
            <a:endParaRPr lang="cs-CZ" sz="1200" dirty="0" smtClean="0"/>
          </a:p>
        </p:txBody>
      </p:sp>
      <p:pic>
        <p:nvPicPr>
          <p:cNvPr id="4" name="Picture 2" descr="C:\Users\Deepa\Pictures\INSPIRACE\find-a-solution-through-business-coaching-588x4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00" t="4976" b="3149"/>
          <a:stretch>
            <a:fillRect/>
          </a:stretch>
        </p:blipFill>
        <p:spPr bwMode="auto">
          <a:xfrm>
            <a:off x="6372200" y="1916832"/>
            <a:ext cx="216024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 descr="G:\SMARTER\ŠABLONY MATERIÁLŮ,SNÍMKŮ,POZADÍ NOVÉ\smarter_nove_logo_pruhledne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6093296"/>
            <a:ext cx="1152128" cy="2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8532440" y="6381328"/>
            <a:ext cx="3129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6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324544" y="44450"/>
            <a:ext cx="9468544" cy="1080294"/>
          </a:xfrm>
        </p:spPr>
        <p:txBody>
          <a:bodyPr/>
          <a:lstStyle/>
          <a:p>
            <a:pPr marL="762000" indent="-762000" eaLnBrk="1" hangingPunct="1">
              <a:defRPr/>
            </a:pPr>
            <a:r>
              <a:rPr lang="cs-CZ" sz="36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KOUČINK – METODA INTERAKCE</a:t>
            </a:r>
            <a:endParaRPr lang="cs-CZ" sz="3600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9397" name="Rectangle 4"/>
          <p:cNvSpPr>
            <a:spLocks noChangeArrowheads="1"/>
          </p:cNvSpPr>
          <p:nvPr/>
        </p:nvSpPr>
        <p:spPr bwMode="auto">
          <a:xfrm>
            <a:off x="107504" y="836712"/>
            <a:ext cx="8928992" cy="468052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just">
              <a:spcBef>
                <a:spcPts val="0"/>
              </a:spcBef>
              <a:tabLst>
                <a:tab pos="6378575" algn="l"/>
              </a:tabLst>
            </a:pPr>
            <a:r>
              <a:rPr lang="cs-CZ" dirty="0" smtClean="0"/>
              <a:t>Být zajímavý po celou dobu výuky nebo porady je velmi náročné. Vystupování je náročné zejména kvůli pocitu, že vše musím zvládnout sám a udržet stálou pozornost žáků/kolegů je téměř nemožné. Je nutné je zaujmout a vtáhnout „do hry“. Pokud  využijeme </a:t>
            </a:r>
            <a:r>
              <a:rPr lang="cs-CZ" dirty="0" err="1" smtClean="0"/>
              <a:t>koučovací</a:t>
            </a:r>
            <a:r>
              <a:rPr lang="cs-CZ" dirty="0" smtClean="0"/>
              <a:t> styl komunikace a </a:t>
            </a:r>
            <a:r>
              <a:rPr lang="cs-CZ" b="1" dirty="0" smtClean="0"/>
              <a:t>zapojíme  je otázkami, </a:t>
            </a:r>
            <a:r>
              <a:rPr lang="cs-CZ" dirty="0" smtClean="0"/>
              <a:t>sami si odpočineme a zároveň podpoříme jejich aktivitu. </a:t>
            </a:r>
          </a:p>
          <a:p>
            <a:pPr algn="just">
              <a:spcBef>
                <a:spcPts val="0"/>
              </a:spcBef>
              <a:tabLst>
                <a:tab pos="6378575" algn="l"/>
              </a:tabLst>
            </a:pPr>
            <a:endParaRPr lang="cs-CZ" sz="600" dirty="0" smtClean="0"/>
          </a:p>
          <a:p>
            <a:pPr algn="just">
              <a:spcBef>
                <a:spcPts val="0"/>
              </a:spcBef>
              <a:tabLst>
                <a:tab pos="6378575" algn="l"/>
              </a:tabLst>
            </a:pPr>
            <a:r>
              <a:rPr lang="cs-CZ" dirty="0" smtClean="0"/>
              <a:t>Výhodou týmového </a:t>
            </a:r>
            <a:r>
              <a:rPr lang="cs-CZ" dirty="0" err="1" smtClean="0"/>
              <a:t>koučinku</a:t>
            </a:r>
            <a:r>
              <a:rPr lang="cs-CZ" dirty="0" smtClean="0"/>
              <a:t> je, že můžete klást všem žákům/kolegům stejné otázky, rozdělit je do skupin, či dvojic, nechat je diskutovat a vyjádřit své názory. Vhodné je zapisovat návrhy na tabuli. Členové týmu v diskusi konfrontují své návrhy, porovnávají a vyjasňují si svá stanoviska s cílem dosáhnout společného řešení. </a:t>
            </a:r>
            <a:r>
              <a:rPr lang="cs-CZ" dirty="0" err="1" smtClean="0"/>
              <a:t>Kouč</a:t>
            </a:r>
            <a:r>
              <a:rPr lang="cs-CZ" dirty="0" smtClean="0"/>
              <a:t> však vede dialog vždy jen s jedním žákem/kolegou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a </a:t>
            </a:r>
            <a:r>
              <a:rPr lang="cs-CZ" dirty="0" smtClean="0"/>
              <a:t>ostatní do něj vstupují jen po vyzvání, aby nedocházelo k neplodným diskusím. Úlohou </a:t>
            </a:r>
            <a:r>
              <a:rPr lang="cs-CZ" dirty="0" err="1" smtClean="0"/>
              <a:t>kouče</a:t>
            </a:r>
            <a:r>
              <a:rPr lang="cs-CZ" dirty="0" smtClean="0"/>
              <a:t> je citlivě reagovat na dění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ve </a:t>
            </a:r>
            <a:r>
              <a:rPr lang="cs-CZ" dirty="0" smtClean="0"/>
              <a:t>skupině a být v neustálém kontaktu s každým členem. Stává se tak moderátorem diskuse a v interakci s žáky dává diskusi směr. </a:t>
            </a:r>
          </a:p>
          <a:p>
            <a:pPr algn="just">
              <a:spcBef>
                <a:spcPts val="0"/>
              </a:spcBef>
              <a:tabLst>
                <a:tab pos="6378575" algn="l"/>
              </a:tabLst>
            </a:pPr>
            <a:r>
              <a:rPr lang="cs-CZ" dirty="0" smtClean="0">
                <a:solidFill>
                  <a:srgbClr val="000000"/>
                </a:solidFill>
              </a:rPr>
              <a:t>Pokud v některých úsecích hodiny učitel spíše jen moderuje, usměrňuje, shrnuje, doplňuje a uzavírá diskusi žáků, není to projev jeho slabosti, ale naopak schopnosti využívat potenciál žáků a tím posilovat efektivitu výuky, posilovat procesy zapamatování </a:t>
            </a:r>
            <a:r>
              <a:rPr lang="cs-CZ" dirty="0" smtClean="0">
                <a:solidFill>
                  <a:srgbClr val="000000"/>
                </a:solidFill>
              </a:rPr>
              <a:t/>
            </a:r>
            <a:br>
              <a:rPr lang="cs-CZ" dirty="0" smtClean="0">
                <a:solidFill>
                  <a:srgbClr val="000000"/>
                </a:solidFill>
              </a:rPr>
            </a:br>
            <a:r>
              <a:rPr lang="cs-CZ" dirty="0" smtClean="0">
                <a:solidFill>
                  <a:srgbClr val="000000"/>
                </a:solidFill>
              </a:rPr>
              <a:t>a </a:t>
            </a:r>
            <a:r>
              <a:rPr lang="cs-CZ" dirty="0" smtClean="0">
                <a:solidFill>
                  <a:srgbClr val="000000"/>
                </a:solidFill>
              </a:rPr>
              <a:t>osvojení předávaných znalostí a dovedností.</a:t>
            </a:r>
            <a:endParaRPr lang="cs-CZ" sz="800" b="1" dirty="0" smtClean="0">
              <a:solidFill>
                <a:srgbClr val="000000"/>
              </a:solidFill>
            </a:endParaRPr>
          </a:p>
          <a:p>
            <a:pPr algn="just">
              <a:spcBef>
                <a:spcPts val="0"/>
              </a:spcBef>
              <a:tabLst>
                <a:tab pos="6378575" algn="l"/>
              </a:tabLst>
            </a:pPr>
            <a:endParaRPr lang="cs-CZ" sz="600" dirty="0" smtClean="0"/>
          </a:p>
          <a:p>
            <a:pPr algn="just">
              <a:spcBef>
                <a:spcPts val="0"/>
              </a:spcBef>
              <a:tabLst>
                <a:tab pos="6378575" algn="l"/>
              </a:tabLst>
            </a:pPr>
            <a:r>
              <a:rPr lang="cs-CZ" sz="1200" dirty="0" smtClean="0"/>
              <a:t>Možnost </a:t>
            </a:r>
            <a:r>
              <a:rPr lang="cs-CZ" sz="1200" dirty="0"/>
              <a:t>být v interakci s </a:t>
            </a:r>
            <a:r>
              <a:rPr lang="cs-CZ" sz="1200" dirty="0" smtClean="0"/>
              <a:t>učitelem </a:t>
            </a:r>
            <a:r>
              <a:rPr lang="cs-CZ" sz="1200" dirty="0"/>
              <a:t>vytváří výrazně lepší podmínky pro přijetí a zapamatování dané látky. </a:t>
            </a:r>
            <a:r>
              <a:rPr lang="cs-CZ" sz="1200" dirty="0" smtClean="0"/>
              <a:t>Pomocí skupinového koučování a interakce se upevňují předávané informace, využívá </a:t>
            </a:r>
            <a:r>
              <a:rPr lang="cs-CZ" dirty="0" smtClean="0"/>
              <a:t>se </a:t>
            </a:r>
            <a:r>
              <a:rPr lang="cs-CZ" sz="1200" dirty="0" smtClean="0"/>
              <a:t>skupinového mínění a posiluje se kreativita. </a:t>
            </a:r>
            <a:r>
              <a:rPr lang="cs-CZ" dirty="0" smtClean="0"/>
              <a:t>Díky tomu, že se jedná o práci ve skupině, bývají jednotlivci vzájemně ovlivněni svým přemýšlením, svými objevy a nápady, takže se jeden pro druhého může stát cenným zdrojem a inspirací. Dochází k zvýšení výkonu a týmové synergii. </a:t>
            </a:r>
          </a:p>
          <a:p>
            <a:pPr algn="just">
              <a:spcBef>
                <a:spcPts val="0"/>
              </a:spcBef>
              <a:tabLst>
                <a:tab pos="6378575" algn="l"/>
              </a:tabLst>
            </a:pPr>
            <a:endParaRPr lang="cs-CZ" sz="600" b="1" dirty="0" smtClean="0">
              <a:solidFill>
                <a:srgbClr val="000000"/>
              </a:solidFill>
            </a:endParaRPr>
          </a:p>
          <a:p>
            <a:pPr>
              <a:spcBef>
                <a:spcPts val="0"/>
              </a:spcBef>
            </a:pPr>
            <a:r>
              <a:rPr lang="cs-CZ" b="1" dirty="0" smtClean="0"/>
              <a:t>Jak </a:t>
            </a:r>
            <a:r>
              <a:rPr lang="cs-CZ" b="1" dirty="0" err="1" smtClean="0"/>
              <a:t>koučovacím</a:t>
            </a:r>
            <a:r>
              <a:rPr lang="cs-CZ" b="1" dirty="0" smtClean="0"/>
              <a:t> způsobem zapojovat a zvyšovat pozornost žáků? </a:t>
            </a:r>
          </a:p>
          <a:p>
            <a:pPr marL="177800" indent="-177800">
              <a:spcBef>
                <a:spcPts val="0"/>
              </a:spcBef>
              <a:buClr>
                <a:schemeClr val="bg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cs-CZ" b="1" dirty="0" smtClean="0"/>
              <a:t>Ptejte se! </a:t>
            </a:r>
            <a:r>
              <a:rPr lang="cs-CZ" dirty="0" smtClean="0"/>
              <a:t>Zjišťujte názory, potřeby a zájmy třídy.</a:t>
            </a:r>
          </a:p>
          <a:p>
            <a:pPr marL="177800" indent="-177800">
              <a:spcBef>
                <a:spcPts val="0"/>
              </a:spcBef>
              <a:buClr>
                <a:schemeClr val="bg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cs-CZ" dirty="0" smtClean="0"/>
              <a:t>Využijte řeč těla - </a:t>
            </a:r>
            <a:r>
              <a:rPr lang="cs-CZ" b="1" dirty="0" smtClean="0"/>
              <a:t>oční kontakt, zapojující gesta, pomlky</a:t>
            </a:r>
            <a:r>
              <a:rPr lang="cs-CZ" dirty="0" smtClean="0"/>
              <a:t>…</a:t>
            </a:r>
          </a:p>
          <a:p>
            <a:pPr marL="177800" indent="-177800">
              <a:spcBef>
                <a:spcPts val="0"/>
              </a:spcBef>
              <a:buClr>
                <a:schemeClr val="bg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cs-CZ" dirty="0" smtClean="0"/>
              <a:t>Využijte </a:t>
            </a:r>
            <a:r>
              <a:rPr lang="cs-CZ" b="1" dirty="0" smtClean="0"/>
              <a:t>brainstorming, diskuse, skupinovou práci.</a:t>
            </a:r>
          </a:p>
          <a:p>
            <a:pPr marL="177800" indent="-177800">
              <a:spcBef>
                <a:spcPts val="0"/>
              </a:spcBef>
              <a:buClr>
                <a:schemeClr val="bg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cs-CZ" dirty="0" smtClean="0"/>
              <a:t>Uvádějte </a:t>
            </a:r>
            <a:r>
              <a:rPr lang="cs-CZ" b="1" dirty="0" smtClean="0"/>
              <a:t>příklady, příběhy</a:t>
            </a:r>
            <a:r>
              <a:rPr lang="cs-CZ" dirty="0" smtClean="0"/>
              <a:t> ze života a z praxe, </a:t>
            </a:r>
            <a:r>
              <a:rPr lang="cs-CZ" b="1" dirty="0" smtClean="0"/>
              <a:t>„bombičku“, </a:t>
            </a:r>
            <a:r>
              <a:rPr lang="cs-CZ" b="1" dirty="0" err="1" smtClean="0"/>
              <a:t>icebreaker</a:t>
            </a:r>
            <a:r>
              <a:rPr lang="cs-CZ" dirty="0" smtClean="0"/>
              <a:t>, </a:t>
            </a:r>
            <a:r>
              <a:rPr lang="cs-CZ" b="1" dirty="0" err="1" smtClean="0"/>
              <a:t>energizers</a:t>
            </a:r>
            <a:r>
              <a:rPr lang="cs-CZ" b="1" dirty="0" smtClean="0"/>
              <a:t>.</a:t>
            </a:r>
            <a:endParaRPr lang="cs-CZ" b="1" dirty="0" smtClean="0"/>
          </a:p>
          <a:p>
            <a:pPr marL="177800" indent="-177800">
              <a:spcBef>
                <a:spcPts val="0"/>
              </a:spcBef>
              <a:buClr>
                <a:schemeClr val="bg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cs-CZ" dirty="0" smtClean="0"/>
              <a:t>Vymyslete </a:t>
            </a:r>
            <a:r>
              <a:rPr lang="cs-CZ" b="1" dirty="0" smtClean="0"/>
              <a:t>kvízy, soutěže , testy, hlasování </a:t>
            </a:r>
            <a:r>
              <a:rPr lang="cs-CZ" dirty="0" smtClean="0"/>
              <a:t>apod. </a:t>
            </a:r>
          </a:p>
          <a:p>
            <a:pPr marL="177800" indent="-177800">
              <a:spcBef>
                <a:spcPts val="0"/>
              </a:spcBef>
              <a:buClr>
                <a:schemeClr val="bg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cs-CZ" dirty="0" smtClean="0"/>
              <a:t>Používejte </a:t>
            </a:r>
            <a:r>
              <a:rPr lang="cs-CZ" b="1" dirty="0" smtClean="0"/>
              <a:t>názorné pomůcky </a:t>
            </a:r>
            <a:r>
              <a:rPr lang="cs-CZ" dirty="0" smtClean="0"/>
              <a:t>- ukažte </a:t>
            </a:r>
            <a:r>
              <a:rPr lang="cs-CZ" b="1" dirty="0" smtClean="0"/>
              <a:t>obrázek</a:t>
            </a:r>
            <a:r>
              <a:rPr lang="cs-CZ" dirty="0" smtClean="0"/>
              <a:t>, </a:t>
            </a:r>
            <a:r>
              <a:rPr lang="cs-CZ" b="1" dirty="0" smtClean="0"/>
              <a:t>model</a:t>
            </a:r>
            <a:r>
              <a:rPr lang="cs-CZ" dirty="0" smtClean="0"/>
              <a:t>, pošlete </a:t>
            </a:r>
            <a:r>
              <a:rPr lang="cs-CZ" b="1" dirty="0" smtClean="0"/>
              <a:t>vzorek, </a:t>
            </a:r>
            <a:r>
              <a:rPr lang="cs-CZ" dirty="0" smtClean="0"/>
              <a:t>přečtěte </a:t>
            </a:r>
            <a:r>
              <a:rPr lang="cs-CZ" b="1" dirty="0" smtClean="0"/>
              <a:t>ukázku </a:t>
            </a:r>
            <a:r>
              <a:rPr lang="cs-CZ" dirty="0" smtClean="0"/>
              <a:t>apod.</a:t>
            </a:r>
          </a:p>
          <a:p>
            <a:pPr marL="177800" indent="-177800">
              <a:spcBef>
                <a:spcPts val="0"/>
              </a:spcBef>
              <a:buClr>
                <a:schemeClr val="bg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cs-CZ" dirty="0" smtClean="0"/>
              <a:t>Vymyslete </a:t>
            </a:r>
            <a:r>
              <a:rPr lang="cs-CZ" b="1" dirty="0" smtClean="0"/>
              <a:t>rolovou hru nebo simulaci </a:t>
            </a:r>
            <a:r>
              <a:rPr lang="cs-CZ" dirty="0" smtClean="0"/>
              <a:t>– scénku, kterou žáci mohou sehrát apod.</a:t>
            </a:r>
          </a:p>
          <a:p>
            <a:pPr marL="177800" indent="-177800">
              <a:spcBef>
                <a:spcPts val="0"/>
              </a:spcBef>
              <a:buClr>
                <a:schemeClr val="bg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cs-CZ" dirty="0" smtClean="0"/>
              <a:t>Využívejte </a:t>
            </a:r>
            <a:r>
              <a:rPr lang="cs-CZ" b="1" dirty="0" smtClean="0"/>
              <a:t>AV techniku (video, audio ilustrace, </a:t>
            </a:r>
            <a:r>
              <a:rPr lang="cs-CZ" b="1" dirty="0" err="1" smtClean="0"/>
              <a:t>Smart</a:t>
            </a:r>
            <a:r>
              <a:rPr lang="cs-CZ" b="1" dirty="0" smtClean="0"/>
              <a:t> </a:t>
            </a:r>
            <a:r>
              <a:rPr lang="cs-CZ" b="1" dirty="0" err="1" smtClean="0"/>
              <a:t>board</a:t>
            </a:r>
            <a:r>
              <a:rPr lang="cs-CZ" b="1" dirty="0" smtClean="0"/>
              <a:t>, prezentace v PPT).</a:t>
            </a:r>
          </a:p>
          <a:p>
            <a:pPr marL="177800" indent="-177800">
              <a:spcBef>
                <a:spcPts val="0"/>
              </a:spcBef>
              <a:buClr>
                <a:schemeClr val="bg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endParaRPr lang="cs-CZ" b="1" dirty="0" smtClean="0"/>
          </a:p>
          <a:p>
            <a:pPr algn="just" eaLnBrk="0" hangingPunct="0">
              <a:spcBef>
                <a:spcPct val="30000"/>
              </a:spcBef>
              <a:buFont typeface="Symbol" pitchFamily="18" charset="2"/>
              <a:buNone/>
              <a:tabLst>
                <a:tab pos="6378575" algn="l"/>
              </a:tabLst>
            </a:pPr>
            <a:endParaRPr lang="cs-CZ" sz="1200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680" t="7850" r="22511" b="9731"/>
          <a:stretch>
            <a:fillRect/>
          </a:stretch>
        </p:blipFill>
        <p:spPr>
          <a:xfrm>
            <a:off x="7092280" y="4149080"/>
            <a:ext cx="1584176" cy="1584176"/>
          </a:xfrm>
          <a:prstGeom prst="rect">
            <a:avLst/>
          </a:prstGeom>
        </p:spPr>
      </p:pic>
      <p:pic>
        <p:nvPicPr>
          <p:cNvPr id="5" name="Obrázek 4" descr="G:\SMARTER\ŠABLONY MATERIÁLŮ,SNÍMKŮ,POZADÍ NOVÉ\smarter_nove_logo_pruhledne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6093296"/>
            <a:ext cx="1152128" cy="2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8532440" y="6381328"/>
            <a:ext cx="3129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7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4"/>
          <p:cNvSpPr txBox="1">
            <a:spLocks noChangeArrowheads="1"/>
          </p:cNvSpPr>
          <p:nvPr/>
        </p:nvSpPr>
        <p:spPr bwMode="auto">
          <a:xfrm>
            <a:off x="107504" y="1052736"/>
            <a:ext cx="3024336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cs-CZ" sz="1200" b="1" dirty="0" smtClean="0"/>
              <a:t>Vstoupit do koučovací pozice </a:t>
            </a:r>
            <a:r>
              <a:rPr lang="cs-CZ" sz="1200" dirty="0" smtClean="0"/>
              <a:t>znamená opustit zájem na konkrétním výsledku koučování ve jménu dosažení nejlepšího výstupu pro žáka/kolegu. Je to přechod do pozice nezávislého pozorovatele, který je nestranný a nezainteresovaný v daném tématu či oblasti. </a:t>
            </a:r>
          </a:p>
          <a:p>
            <a:pPr algn="just"/>
            <a:endParaRPr lang="cs-CZ" sz="600" dirty="0" smtClean="0"/>
          </a:p>
          <a:p>
            <a:pPr algn="just"/>
            <a:r>
              <a:rPr lang="cs-CZ" sz="1200" dirty="0" smtClean="0"/>
              <a:t>Zaujmout koučovací pozici vyžaduje opustit vlastní pohledy na věc, názory </a:t>
            </a:r>
            <a:r>
              <a:rPr lang="cs-CZ" sz="1200" dirty="0" smtClean="0"/>
              <a:t/>
            </a:r>
            <a:br>
              <a:rPr lang="cs-CZ" sz="1200" dirty="0" smtClean="0"/>
            </a:br>
            <a:r>
              <a:rPr lang="cs-CZ" sz="1200" dirty="0" smtClean="0"/>
              <a:t>k </a:t>
            </a:r>
            <a:r>
              <a:rPr lang="cs-CZ" sz="1200" dirty="0" smtClean="0"/>
              <a:t>danému tématu a preferované návrhy řešení. Je to schopnost vnímat konverzaci jako celek a postupovat v ní tam, kam vyžaduje zájem žáka/kolegy </a:t>
            </a:r>
            <a:r>
              <a:rPr lang="cs-CZ" sz="1200" dirty="0" smtClean="0"/>
              <a:t/>
            </a:r>
            <a:br>
              <a:rPr lang="cs-CZ" sz="1200" dirty="0" smtClean="0"/>
            </a:br>
            <a:r>
              <a:rPr lang="cs-CZ" sz="1200" dirty="0" smtClean="0"/>
              <a:t>a </a:t>
            </a:r>
            <a:r>
              <a:rPr lang="cs-CZ" sz="1200" dirty="0" smtClean="0"/>
              <a:t>jeho cíl.</a:t>
            </a:r>
          </a:p>
          <a:p>
            <a:pPr algn="just"/>
            <a:endParaRPr lang="cs-CZ" sz="600" dirty="0"/>
          </a:p>
          <a:p>
            <a:pPr algn="just"/>
            <a:r>
              <a:rPr lang="cs-CZ" sz="1200" dirty="0"/>
              <a:t>Pokud </a:t>
            </a:r>
            <a:r>
              <a:rPr lang="cs-CZ" sz="1200" dirty="0" smtClean="0"/>
              <a:t>vaším </a:t>
            </a:r>
            <a:r>
              <a:rPr lang="cs-CZ" sz="1200" dirty="0"/>
              <a:t>záměrem je vést </a:t>
            </a:r>
            <a:r>
              <a:rPr lang="cs-CZ" sz="1200" dirty="0" smtClean="0"/>
              <a:t>žáka/kolegu </a:t>
            </a:r>
            <a:r>
              <a:rPr lang="cs-CZ" sz="1200" dirty="0"/>
              <a:t>tam, kam jste se rozhodli, je možné, že se s </a:t>
            </a:r>
            <a:r>
              <a:rPr lang="cs-CZ" sz="1200" dirty="0" smtClean="0"/>
              <a:t>vámi  </a:t>
            </a:r>
            <a:r>
              <a:rPr lang="cs-CZ" sz="1200" dirty="0"/>
              <a:t>bude cítit nesvůj </a:t>
            </a:r>
            <a:r>
              <a:rPr lang="cs-CZ" sz="1200" dirty="0" smtClean="0"/>
              <a:t/>
            </a:r>
            <a:br>
              <a:rPr lang="cs-CZ" sz="1200" dirty="0" smtClean="0"/>
            </a:br>
            <a:r>
              <a:rPr lang="cs-CZ" sz="1200" dirty="0" smtClean="0"/>
              <a:t>a </a:t>
            </a:r>
            <a:r>
              <a:rPr lang="cs-CZ" sz="1200" dirty="0"/>
              <a:t>bude pro něj obtížné </a:t>
            </a:r>
            <a:r>
              <a:rPr lang="cs-CZ" sz="1200" dirty="0" smtClean="0"/>
              <a:t>plně spolupracovat. Naopak prostředí, kde jeho návrhy nejsou souzeny ani hodnoceny, podporuje tok nových nápadů a myšlenek.</a:t>
            </a:r>
          </a:p>
          <a:p>
            <a:r>
              <a:rPr lang="cs-CZ" sz="1200" dirty="0" smtClean="0"/>
              <a:t> </a:t>
            </a:r>
          </a:p>
          <a:p>
            <a:endParaRPr lang="cs-CZ" sz="1200" b="1" dirty="0" smtClean="0"/>
          </a:p>
          <a:p>
            <a:endParaRPr lang="cs-CZ" sz="1200" b="1" dirty="0"/>
          </a:p>
        </p:txBody>
      </p:sp>
      <p:sp>
        <p:nvSpPr>
          <p:cNvPr id="9" name="TextovéPole 8"/>
          <p:cNvSpPr txBox="1"/>
          <p:nvPr/>
        </p:nvSpPr>
        <p:spPr>
          <a:xfrm>
            <a:off x="3275856" y="3789040"/>
            <a:ext cx="288032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cs-CZ" sz="1200" dirty="0" smtClean="0"/>
              <a:t>Pokud žákovi/kolegovi umožníte hledat jeho vlastní originální řešení, aniž byste ho hodnotili, opravovali nebo instruovali, bude pro něj přirozeně snazší myslet i „mimo rámec“. </a:t>
            </a:r>
          </a:p>
          <a:p>
            <a:pPr algn="just">
              <a:defRPr/>
            </a:pPr>
            <a:r>
              <a:rPr lang="cs-CZ" sz="1200" dirty="0" smtClean="0"/>
              <a:t>Tento váš přístup podpoří  jeho kreativitu, zvýší jeho sebedůvěru </a:t>
            </a:r>
            <a:r>
              <a:rPr lang="cs-CZ" sz="1200" dirty="0" smtClean="0"/>
              <a:t/>
            </a:r>
            <a:br>
              <a:rPr lang="cs-CZ" sz="1200" dirty="0" smtClean="0"/>
            </a:br>
            <a:r>
              <a:rPr lang="cs-CZ" sz="1200" dirty="0" smtClean="0"/>
              <a:t>a </a:t>
            </a:r>
            <a:r>
              <a:rPr lang="cs-CZ" sz="1200" dirty="0" smtClean="0"/>
              <a:t>odpovědnost. </a:t>
            </a: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07" t="12383" b="21577"/>
          <a:stretch>
            <a:fillRect/>
          </a:stretch>
        </p:blipFill>
        <p:spPr>
          <a:xfrm>
            <a:off x="3635896" y="1268760"/>
            <a:ext cx="2176286" cy="2304256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6191672" y="4437112"/>
            <a:ext cx="29523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i="1" dirty="0" smtClean="0"/>
              <a:t>„Empatické </a:t>
            </a:r>
            <a:r>
              <a:rPr lang="cs-CZ" sz="1200" i="1" dirty="0"/>
              <a:t>naslouchání znamená dočasně žít životem druhého.“ </a:t>
            </a:r>
          </a:p>
          <a:p>
            <a:r>
              <a:rPr lang="cs-CZ" sz="1200" i="1" dirty="0"/>
              <a:t>	</a:t>
            </a:r>
            <a:r>
              <a:rPr lang="cs-CZ" sz="1200" i="1" dirty="0" smtClean="0"/>
              <a:t>	Carl Rogers</a:t>
            </a:r>
            <a:endParaRPr lang="cs-CZ" sz="1200" i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458200" cy="504056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cs-CZ" sz="3600" b="1" kern="1200" dirty="0" smtClean="0">
                <a:solidFill>
                  <a:srgbClr val="77777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4. KOUČOVACÍ </a:t>
            </a:r>
            <a:r>
              <a:rPr lang="cs-CZ" sz="3600" b="1" kern="1200" dirty="0">
                <a:solidFill>
                  <a:srgbClr val="77777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POZICE</a:t>
            </a:r>
          </a:p>
        </p:txBody>
      </p:sp>
      <p:sp>
        <p:nvSpPr>
          <p:cNvPr id="10" name="Obdélník 9"/>
          <p:cNvSpPr/>
          <p:nvPr/>
        </p:nvSpPr>
        <p:spPr>
          <a:xfrm>
            <a:off x="6084168" y="1052736"/>
            <a:ext cx="2952328" cy="330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spcBef>
                <a:spcPct val="20000"/>
              </a:spcBef>
              <a:buClr>
                <a:schemeClr val="bg2">
                  <a:lumMod val="40000"/>
                  <a:lumOff val="60000"/>
                </a:schemeClr>
              </a:buClr>
            </a:pPr>
            <a:r>
              <a:rPr lang="cs-CZ" b="1" dirty="0" smtClean="0">
                <a:solidFill>
                  <a:srgbClr val="000000"/>
                </a:solidFill>
                <a:cs typeface="Arial" charset="0"/>
              </a:rPr>
              <a:t>Co potřebuji, abych mohl/a koučovat?</a:t>
            </a:r>
          </a:p>
          <a:p>
            <a:pPr marL="228600" indent="-228600" algn="just">
              <a:spcBef>
                <a:spcPct val="20000"/>
              </a:spcBef>
              <a:buClr>
                <a:schemeClr val="bg2">
                  <a:lumMod val="40000"/>
                  <a:lumOff val="60000"/>
                </a:schemeClr>
              </a:buClr>
            </a:pPr>
            <a:endParaRPr lang="cs-CZ" sz="600" b="1" dirty="0" smtClean="0">
              <a:solidFill>
                <a:srgbClr val="000000"/>
              </a:solidFill>
              <a:cs typeface="Arial" charset="0"/>
            </a:endParaRPr>
          </a:p>
          <a:p>
            <a:pPr marL="228600" indent="-228600" algn="just">
              <a:spcBef>
                <a:spcPct val="20000"/>
              </a:spcBef>
              <a:buClr>
                <a:schemeClr val="bg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cs-CZ" dirty="0" smtClean="0">
                <a:solidFill>
                  <a:srgbClr val="000000"/>
                </a:solidFill>
                <a:cs typeface="Arial" charset="0"/>
              </a:rPr>
              <a:t>vůli, chuť a trpělivost</a:t>
            </a:r>
          </a:p>
          <a:p>
            <a:pPr marL="228600" indent="-228600" algn="just">
              <a:spcBef>
                <a:spcPct val="20000"/>
              </a:spcBef>
              <a:buClr>
                <a:schemeClr val="bg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cs-CZ" dirty="0" smtClean="0">
                <a:solidFill>
                  <a:srgbClr val="000000"/>
                </a:solidFill>
                <a:cs typeface="Arial" charset="0"/>
              </a:rPr>
              <a:t>správně se ptát, seznámit se </a:t>
            </a:r>
            <a:r>
              <a:rPr lang="cs-CZ" dirty="0" smtClean="0">
                <a:solidFill>
                  <a:srgbClr val="000000"/>
                </a:solidFill>
                <a:cs typeface="Arial" charset="0"/>
              </a:rPr>
              <a:t/>
            </a:r>
            <a:br>
              <a:rPr lang="cs-CZ" dirty="0" smtClean="0">
                <a:solidFill>
                  <a:srgbClr val="000000"/>
                </a:solidFill>
                <a:cs typeface="Arial" charset="0"/>
              </a:rPr>
            </a:br>
            <a:r>
              <a:rPr lang="cs-CZ" dirty="0" smtClean="0">
                <a:solidFill>
                  <a:srgbClr val="000000"/>
                </a:solidFill>
                <a:cs typeface="Arial" charset="0"/>
              </a:rPr>
              <a:t>s </a:t>
            </a:r>
            <a:r>
              <a:rPr lang="cs-CZ" dirty="0" smtClean="0">
                <a:solidFill>
                  <a:srgbClr val="000000"/>
                </a:solidFill>
                <a:cs typeface="Arial" charset="0"/>
              </a:rPr>
              <a:t>modelem GROW, s typy otázek </a:t>
            </a:r>
            <a:r>
              <a:rPr lang="cs-CZ" dirty="0" smtClean="0">
                <a:solidFill>
                  <a:srgbClr val="000000"/>
                </a:solidFill>
                <a:cs typeface="Arial" charset="0"/>
              </a:rPr>
              <a:t/>
            </a:r>
            <a:br>
              <a:rPr lang="cs-CZ" dirty="0" smtClean="0">
                <a:solidFill>
                  <a:srgbClr val="000000"/>
                </a:solidFill>
                <a:cs typeface="Arial" charset="0"/>
              </a:rPr>
            </a:br>
            <a:r>
              <a:rPr lang="cs-CZ" dirty="0" smtClean="0">
                <a:solidFill>
                  <a:srgbClr val="000000"/>
                </a:solidFill>
                <a:cs typeface="Arial" charset="0"/>
              </a:rPr>
              <a:t>a </a:t>
            </a:r>
            <a:r>
              <a:rPr lang="cs-CZ" dirty="0" smtClean="0">
                <a:solidFill>
                  <a:srgbClr val="000000"/>
                </a:solidFill>
                <a:cs typeface="Arial" charset="0"/>
              </a:rPr>
              <a:t>možnostmi jejich využití</a:t>
            </a:r>
          </a:p>
          <a:p>
            <a:pPr marL="228600" indent="-228600" algn="just">
              <a:spcBef>
                <a:spcPct val="20000"/>
              </a:spcBef>
              <a:buClr>
                <a:schemeClr val="bg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cs-CZ" dirty="0" smtClean="0">
                <a:solidFill>
                  <a:srgbClr val="000000"/>
                </a:solidFill>
                <a:cs typeface="Arial" charset="0"/>
              </a:rPr>
              <a:t>soustředěně naslouchat, co a hlavně proč žák/kolega říká</a:t>
            </a:r>
          </a:p>
          <a:p>
            <a:pPr marL="228600" indent="-228600" algn="just">
              <a:spcBef>
                <a:spcPct val="20000"/>
              </a:spcBef>
              <a:buClr>
                <a:schemeClr val="bg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cs-CZ" dirty="0" smtClean="0">
                <a:solidFill>
                  <a:srgbClr val="000000"/>
                </a:solidFill>
                <a:cs typeface="Arial" charset="0"/>
              </a:rPr>
              <a:t>projevovat empatii a zájem o to</a:t>
            </a:r>
            <a:r>
              <a:rPr lang="cs-CZ" dirty="0" smtClean="0">
                <a:solidFill>
                  <a:srgbClr val="000000"/>
                </a:solidFill>
                <a:cs typeface="Arial" charset="0"/>
              </a:rPr>
              <a:t>,</a:t>
            </a:r>
            <a:br>
              <a:rPr lang="cs-CZ" dirty="0" smtClean="0">
                <a:solidFill>
                  <a:srgbClr val="000000"/>
                </a:solidFill>
                <a:cs typeface="Arial" charset="0"/>
              </a:rPr>
            </a:br>
            <a:r>
              <a:rPr lang="cs-CZ" dirty="0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lang="cs-CZ" dirty="0" smtClean="0">
                <a:solidFill>
                  <a:srgbClr val="000000"/>
                </a:solidFill>
                <a:cs typeface="Arial" charset="0"/>
              </a:rPr>
              <a:t>o čem druhý hovoří</a:t>
            </a:r>
          </a:p>
          <a:p>
            <a:pPr marL="228600" indent="-228600" algn="just">
              <a:spcBef>
                <a:spcPct val="20000"/>
              </a:spcBef>
              <a:buClr>
                <a:schemeClr val="bg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cs-CZ" dirty="0" smtClean="0">
                <a:solidFill>
                  <a:srgbClr val="000000"/>
                </a:solidFill>
                <a:cs typeface="Arial" charset="0"/>
              </a:rPr>
              <a:t>oprostit se od soudů a hodnocení</a:t>
            </a:r>
          </a:p>
          <a:p>
            <a:pPr marL="228600" indent="-228600" algn="just">
              <a:spcBef>
                <a:spcPct val="20000"/>
              </a:spcBef>
              <a:buClr>
                <a:schemeClr val="bg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cs-CZ" dirty="0" smtClean="0">
                <a:solidFill>
                  <a:srgbClr val="000000"/>
                </a:solidFill>
                <a:cs typeface="Arial" charset="0"/>
              </a:rPr>
              <a:t>vést žáky/kolegy k aktivitě</a:t>
            </a:r>
          </a:p>
          <a:p>
            <a:pPr marL="228600" indent="-228600" algn="just">
              <a:spcBef>
                <a:spcPct val="20000"/>
              </a:spcBef>
              <a:buClr>
                <a:schemeClr val="bg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cs-CZ" dirty="0" smtClean="0">
                <a:solidFill>
                  <a:srgbClr val="000000"/>
                </a:solidFill>
                <a:cs typeface="Arial" charset="0"/>
              </a:rPr>
              <a:t>být kreativní a tolerantní</a:t>
            </a:r>
          </a:p>
          <a:p>
            <a:pPr marL="228600" indent="-228600" algn="just">
              <a:spcBef>
                <a:spcPct val="20000"/>
              </a:spcBef>
              <a:buClr>
                <a:schemeClr val="bg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cs-CZ" dirty="0" smtClean="0">
                <a:solidFill>
                  <a:srgbClr val="000000"/>
                </a:solidFill>
                <a:cs typeface="Arial" charset="0"/>
              </a:rPr>
              <a:t>být jim podporou, motivovat</a:t>
            </a:r>
          </a:p>
          <a:p>
            <a:pPr marL="228600" indent="-228600" algn="just">
              <a:spcBef>
                <a:spcPct val="20000"/>
              </a:spcBef>
              <a:buClr>
                <a:schemeClr val="bg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cs-CZ" dirty="0" smtClean="0">
                <a:solidFill>
                  <a:srgbClr val="000000"/>
                </a:solidFill>
                <a:cs typeface="Arial" charset="0"/>
              </a:rPr>
              <a:t>mít rovnocenný přístup, jít příkladem, plnit sliby a závazky</a:t>
            </a:r>
          </a:p>
        </p:txBody>
      </p:sp>
      <p:pic>
        <p:nvPicPr>
          <p:cNvPr id="8" name="Obrázek 7" descr="G:\SMARTER\ŠABLONY MATERIÁLŮ,SNÍMKŮ,POZADÍ NOVÉ\smarter_nove_logo_pruhledne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6093296"/>
            <a:ext cx="1152128" cy="2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bdélník 11"/>
          <p:cNvSpPr/>
          <p:nvPr/>
        </p:nvSpPr>
        <p:spPr>
          <a:xfrm>
            <a:off x="8532440" y="6381328"/>
            <a:ext cx="2696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8</a:t>
            </a:r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343966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sz="3600" b="1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 DĚLÁ A NEDĚLÁ DOBRÝ KOUČ</a:t>
            </a:r>
            <a:endParaRPr lang="cs-CZ" sz="3600" dirty="0" smtClean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130" t="2842" r="26291" b="3370"/>
          <a:stretch>
            <a:fillRect/>
          </a:stretch>
        </p:blipFill>
        <p:spPr>
          <a:xfrm>
            <a:off x="3995936" y="1196752"/>
            <a:ext cx="1488165" cy="2232248"/>
          </a:xfrm>
          <a:prstGeom prst="rect">
            <a:avLst/>
          </a:prstGeom>
        </p:spPr>
      </p:pic>
      <p:sp>
        <p:nvSpPr>
          <p:cNvPr id="30723" name="Zástupný symbol pro obsah 2"/>
          <p:cNvSpPr>
            <a:spLocks noGrp="1"/>
          </p:cNvSpPr>
          <p:nvPr>
            <p:ph idx="1"/>
          </p:nvPr>
        </p:nvSpPr>
        <p:spPr bwMode="auto">
          <a:xfrm>
            <a:off x="107505" y="1268760"/>
            <a:ext cx="4104455" cy="488524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fontAlgn="base">
              <a:spcAft>
                <a:spcPct val="0"/>
              </a:spcAft>
              <a:buFontTx/>
              <a:buNone/>
            </a:pPr>
            <a:r>
              <a:rPr lang="cs-CZ" sz="1200" b="1" dirty="0">
                <a:cs typeface="Arial" pitchFamily="34" charset="0"/>
              </a:rPr>
              <a:t>Co dělá dobrý kouč?</a:t>
            </a:r>
          </a:p>
          <a:p>
            <a:pPr fontAlgn="base">
              <a:spcAft>
                <a:spcPct val="0"/>
              </a:spcAft>
              <a:buFontTx/>
              <a:buNone/>
            </a:pPr>
            <a:endParaRPr lang="cs-CZ" sz="600" b="1" dirty="0" smtClean="0">
              <a:cs typeface="Arial" pitchFamily="34" charset="0"/>
            </a:endParaRPr>
          </a:p>
          <a:p>
            <a:pPr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cs-CZ" sz="1200" dirty="0" smtClean="0">
                <a:cs typeface="Arial" pitchFamily="34" charset="0"/>
              </a:rPr>
              <a:t>Ptá se a zjišťuje pomocí otázek.</a:t>
            </a:r>
            <a:endParaRPr lang="cs-CZ" sz="1200" dirty="0">
              <a:cs typeface="Arial" pitchFamily="34" charset="0"/>
            </a:endParaRPr>
          </a:p>
          <a:p>
            <a:pPr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cs-CZ" sz="1200" dirty="0" smtClean="0">
                <a:cs typeface="Arial" pitchFamily="34" charset="0"/>
              </a:rPr>
              <a:t>Naslouchá, ověřuje porozumění.</a:t>
            </a:r>
            <a:endParaRPr lang="cs-CZ" sz="1200" dirty="0">
              <a:cs typeface="Arial" pitchFamily="34" charset="0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cs-CZ" sz="1200" dirty="0" smtClean="0">
                <a:solidFill>
                  <a:srgbClr val="000000"/>
                </a:solidFill>
              </a:rPr>
              <a:t>Stává se partnerem žáka/kolegy, nezdůrazňuje 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buNone/>
            </a:pPr>
            <a:r>
              <a:rPr lang="cs-CZ" sz="1200" dirty="0" smtClean="0">
                <a:solidFill>
                  <a:srgbClr val="000000"/>
                </a:solidFill>
              </a:rPr>
              <a:t>	svou autoritu.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cs-CZ" sz="1200" dirty="0" smtClean="0">
                <a:cs typeface="Arial" pitchFamily="34" charset="0"/>
              </a:rPr>
              <a:t>Směruje </a:t>
            </a:r>
            <a:r>
              <a:rPr lang="cs-CZ" sz="1200" dirty="0">
                <a:cs typeface="Arial" pitchFamily="34" charset="0"/>
              </a:rPr>
              <a:t>k </a:t>
            </a:r>
            <a:r>
              <a:rPr lang="cs-CZ" sz="1200" dirty="0" smtClean="0">
                <a:cs typeface="Arial" pitchFamily="34" charset="0"/>
              </a:rPr>
              <a:t>budoucnosti/řešení/změně/zlepšení.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cs-CZ" sz="1200" dirty="0" smtClean="0">
                <a:cs typeface="Arial" pitchFamily="34" charset="0"/>
              </a:rPr>
              <a:t>Umožňuje koučovanému hledat vlastní cestu k cíli. </a:t>
            </a:r>
            <a:endParaRPr lang="cs-CZ" sz="1200" dirty="0">
              <a:cs typeface="Arial" pitchFamily="34" charset="0"/>
            </a:endParaRPr>
          </a:p>
          <a:p>
            <a:pPr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cs-CZ" sz="1200" dirty="0" smtClean="0">
                <a:cs typeface="Arial" pitchFamily="34" charset="0"/>
              </a:rPr>
              <a:t>Povzbuzuje a chválí.</a:t>
            </a:r>
            <a:endParaRPr lang="cs-CZ" sz="1200" dirty="0">
              <a:cs typeface="Arial" pitchFamily="34" charset="0"/>
            </a:endParaRPr>
          </a:p>
          <a:p>
            <a:pPr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cs-CZ" sz="1200" dirty="0" smtClean="0">
                <a:cs typeface="Arial" pitchFamily="34" charset="0"/>
              </a:rPr>
              <a:t>Respektuje, projevuje pochopení.</a:t>
            </a:r>
            <a:endParaRPr lang="cs-CZ" sz="1200" dirty="0">
              <a:cs typeface="Arial" pitchFamily="34" charset="0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cs-CZ" sz="1200" dirty="0" smtClean="0">
                <a:solidFill>
                  <a:srgbClr val="000000"/>
                </a:solidFill>
              </a:rPr>
              <a:t>Neztotožňuje se s názorem  žáka/kolegy ani ho neshazuje, pouze vyjadřuje pochopení.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cs-CZ" sz="1200" dirty="0" smtClean="0">
                <a:cs typeface="Arial" pitchFamily="34" charset="0"/>
              </a:rPr>
              <a:t>Předává kompetence a odpovědnost na žáka/kolegu.</a:t>
            </a:r>
            <a:endParaRPr lang="cs-CZ" sz="1200" dirty="0">
              <a:cs typeface="Arial" pitchFamily="34" charset="0"/>
            </a:endParaRPr>
          </a:p>
          <a:p>
            <a:pPr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cs-CZ" sz="1200" dirty="0">
                <a:cs typeface="Arial" pitchFamily="34" charset="0"/>
              </a:rPr>
              <a:t>Zaměřuje pozornost </a:t>
            </a:r>
            <a:r>
              <a:rPr lang="cs-CZ" sz="1200" dirty="0" smtClean="0">
                <a:cs typeface="Arial" pitchFamily="34" charset="0"/>
              </a:rPr>
              <a:t>na partnera, ne </a:t>
            </a:r>
            <a:r>
              <a:rPr lang="cs-CZ" sz="1200" dirty="0">
                <a:cs typeface="Arial" pitchFamily="34" charset="0"/>
              </a:rPr>
              <a:t>na sebe </a:t>
            </a:r>
            <a:r>
              <a:rPr lang="cs-CZ" sz="1200" dirty="0" smtClean="0">
                <a:cs typeface="Arial" pitchFamily="34" charset="0"/>
              </a:rPr>
              <a:t>sama.</a:t>
            </a:r>
            <a:endParaRPr lang="cs-CZ" sz="1200" dirty="0">
              <a:cs typeface="Arial" pitchFamily="34" charset="0"/>
            </a:endParaRPr>
          </a:p>
          <a:p>
            <a:pPr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cs-CZ" sz="1200" dirty="0">
                <a:cs typeface="Arial" pitchFamily="34" charset="0"/>
              </a:rPr>
              <a:t>Odvrací pozornost od problémů „u druhých“ </a:t>
            </a:r>
            <a:r>
              <a:rPr lang="cs-CZ" sz="1200" dirty="0" smtClean="0">
                <a:cs typeface="Arial" pitchFamily="34" charset="0"/>
              </a:rPr>
              <a:t>.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cs-CZ" sz="1200" dirty="0" smtClean="0">
                <a:cs typeface="Arial" pitchFamily="34" charset="0"/>
              </a:rPr>
              <a:t>Uplatňuje vnitřní motivaci.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cs-CZ" sz="1200" dirty="0" smtClean="0">
                <a:cs typeface="Arial" pitchFamily="34" charset="0"/>
              </a:rPr>
              <a:t>Ověřuje si užitečnost svého koučování.</a:t>
            </a:r>
          </a:p>
          <a:p>
            <a:pPr fontAlgn="base">
              <a:spcAft>
                <a:spcPct val="0"/>
              </a:spcAft>
              <a:buFontTx/>
              <a:buNone/>
            </a:pPr>
            <a:endParaRPr lang="cs-CZ" sz="1200" dirty="0">
              <a:cs typeface="Arial" pitchFamily="34" charset="0"/>
            </a:endParaRPr>
          </a:p>
        </p:txBody>
      </p:sp>
      <p:sp>
        <p:nvSpPr>
          <p:cNvPr id="30724" name="Zástupný symbol pro obsah 2"/>
          <p:cNvSpPr txBox="1">
            <a:spLocks/>
          </p:cNvSpPr>
          <p:nvPr/>
        </p:nvSpPr>
        <p:spPr bwMode="auto">
          <a:xfrm>
            <a:off x="5483312" y="1268760"/>
            <a:ext cx="3481176" cy="488733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defTabSz="914400" eaLnBrk="1" latinLnBrk="0" hangingPunct="1">
              <a:spcBef>
                <a:spcPct val="20000"/>
              </a:spcBef>
              <a:buFontTx/>
              <a:buNone/>
              <a:defRPr sz="1200" b="1">
                <a:latin typeface="+mn-lt"/>
                <a:cs typeface="Arial" pitchFamily="34" charset="0"/>
              </a:defRPr>
            </a:lvl1pPr>
            <a:lvl2pPr marL="742950" indent="-28575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>
                <a:latin typeface="+mn-lt"/>
              </a:defRPr>
            </a:lvl2pPr>
            <a:lvl3pPr marL="1143000" indent="-228600" defTabSz="914400" eaLnBrk="1" latinLnBrk="0" hangingPunct="1">
              <a:spcBef>
                <a:spcPct val="20000"/>
              </a:spcBef>
              <a:buFont typeface="Arial" pitchFamily="34" charset="0"/>
              <a:buChar char="•"/>
              <a:defRPr>
                <a:latin typeface="+mn-lt"/>
              </a:defRPr>
            </a:lvl3pPr>
            <a:lvl4pPr marL="1600200" indent="-22860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>
                <a:latin typeface="+mn-lt"/>
              </a:defRPr>
            </a:lvl4pPr>
            <a:lvl5pPr marL="2057400" indent="-228600" defTabSz="91440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>
                <a:latin typeface="+mn-lt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9pPr>
          </a:lstStyle>
          <a:p>
            <a:r>
              <a:rPr lang="cs-CZ" dirty="0"/>
              <a:t>Co </a:t>
            </a:r>
            <a:r>
              <a:rPr lang="cs-CZ" dirty="0" smtClean="0"/>
              <a:t>dělá špatný </a:t>
            </a:r>
            <a:r>
              <a:rPr lang="cs-CZ" dirty="0"/>
              <a:t>kouč?</a:t>
            </a:r>
          </a:p>
          <a:p>
            <a:r>
              <a:rPr lang="cs-CZ" dirty="0"/>
              <a:t>  </a:t>
            </a:r>
          </a:p>
          <a:p>
            <a:pPr marL="273050" lvl="0" indent="-2730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cs-CZ" b="0" kern="0" dirty="0" smtClean="0">
                <a:solidFill>
                  <a:srgbClr val="000000"/>
                </a:solidFill>
                <a:cs typeface="+mn-cs"/>
              </a:rPr>
              <a:t>Předpokládá.</a:t>
            </a:r>
          </a:p>
          <a:p>
            <a:pPr marL="273050" lvl="0" indent="-2730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cs-CZ" b="0" kern="0" dirty="0" smtClean="0">
                <a:solidFill>
                  <a:srgbClr val="000000"/>
                </a:solidFill>
                <a:cs typeface="+mn-cs"/>
              </a:rPr>
              <a:t>Mentoruje, předkládá žákovi /kolegovi své názory, své rady a pravdy.</a:t>
            </a:r>
          </a:p>
          <a:p>
            <a:pPr marL="273050" lvl="0" indent="-2730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cs-CZ" b="0" kern="0" dirty="0" smtClean="0">
                <a:solidFill>
                  <a:srgbClr val="000000"/>
                </a:solidFill>
                <a:cs typeface="+mn-cs"/>
              </a:rPr>
              <a:t>Asociuje (na základě svých zkušeností).</a:t>
            </a:r>
          </a:p>
          <a:p>
            <a:pPr marL="273050" indent="-2730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cs-CZ" b="0" kern="0" dirty="0" smtClean="0">
                <a:solidFill>
                  <a:srgbClr val="000000"/>
                </a:solidFill>
                <a:cs typeface="+mn-cs"/>
              </a:rPr>
              <a:t>Hodnotí.</a:t>
            </a:r>
          </a:p>
          <a:p>
            <a:pPr marL="273050" lvl="0" indent="-2730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cs-CZ" b="0" kern="0" dirty="0" smtClean="0">
                <a:solidFill>
                  <a:srgbClr val="000000"/>
                </a:solidFill>
                <a:cs typeface="+mn-cs"/>
              </a:rPr>
              <a:t>Dokončuje myšlenky a věty žáka/kolegy.</a:t>
            </a:r>
          </a:p>
          <a:p>
            <a:pPr marL="273050" lvl="0" indent="-2730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cs-CZ" b="0" kern="0" dirty="0" smtClean="0">
                <a:solidFill>
                  <a:srgbClr val="000000"/>
                </a:solidFill>
                <a:cs typeface="+mn-cs"/>
              </a:rPr>
              <a:t>Komentuje každou myšlenku.</a:t>
            </a:r>
          </a:p>
          <a:p>
            <a:pPr marL="273050" lvl="0" indent="-2730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cs-CZ" b="0" kern="0" dirty="0" smtClean="0">
                <a:solidFill>
                  <a:srgbClr val="000000"/>
                </a:solidFill>
                <a:cs typeface="+mn-cs"/>
              </a:rPr>
              <a:t>Ponižuje, manipuluje.</a:t>
            </a:r>
          </a:p>
          <a:p>
            <a:pPr marL="273050" indent="-2730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cs-CZ" b="0" kern="0" dirty="0" smtClean="0">
                <a:solidFill>
                  <a:srgbClr val="000000"/>
                </a:solidFill>
                <a:cs typeface="+mn-cs"/>
              </a:rPr>
              <a:t>Ztotožňuje se s názorem  žáka/kolegy.</a:t>
            </a:r>
          </a:p>
          <a:p>
            <a:pPr marL="273050" lvl="0" indent="-2730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cs-CZ" b="0" kern="0" dirty="0" smtClean="0">
                <a:solidFill>
                  <a:srgbClr val="000000"/>
                </a:solidFill>
                <a:cs typeface="+mn-cs"/>
              </a:rPr>
              <a:t>Nechá se zatáhnout do „stížnostní hry“.</a:t>
            </a:r>
          </a:p>
          <a:p>
            <a:pPr marL="273050" lvl="0" indent="-2730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cs-CZ" b="0" kern="0" dirty="0" smtClean="0">
                <a:solidFill>
                  <a:srgbClr val="000000"/>
                </a:solidFill>
                <a:cs typeface="+mn-cs"/>
              </a:rPr>
              <a:t>Představuje si, jak vidí věci žák/kolega, neověřuje.</a:t>
            </a:r>
          </a:p>
          <a:p>
            <a:pPr marL="273050" lvl="0" indent="-2730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cs-CZ" b="0" kern="0" dirty="0" smtClean="0">
                <a:solidFill>
                  <a:srgbClr val="000000"/>
                </a:solidFill>
                <a:cs typeface="+mn-cs"/>
              </a:rPr>
              <a:t>Prosazuje své nápady.</a:t>
            </a:r>
          </a:p>
          <a:p>
            <a:pPr marL="273050" lvl="0" indent="-2730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cs-CZ" b="0" kern="0" dirty="0" smtClean="0">
                <a:solidFill>
                  <a:srgbClr val="000000"/>
                </a:solidFill>
                <a:cs typeface="+mn-cs"/>
              </a:rPr>
              <a:t>Uplatňuje vnější motivaci – odměny, sankce.</a:t>
            </a:r>
          </a:p>
          <a:p>
            <a:pPr marL="92075" lvl="0" indent="-920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cs-CZ" b="0" kern="0" dirty="0" smtClean="0">
              <a:solidFill>
                <a:srgbClr val="000000"/>
              </a:solidFill>
              <a:cs typeface="+mn-cs"/>
            </a:endParaRPr>
          </a:p>
          <a:p>
            <a:pPr marL="92075" lvl="0" indent="-920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cs-CZ" b="0" kern="0" dirty="0" smtClean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6" name="Obrázek 5" descr="G:\SMARTER\ŠABLONY MATERIÁLŮ,SNÍMKŮ,POZADÍ NOVÉ\smarter_nove_logo_pruhledne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6093296"/>
            <a:ext cx="1152128" cy="2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8532440" y="6381328"/>
            <a:ext cx="2696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9</a:t>
            </a:r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32317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107504" y="260648"/>
            <a:ext cx="8928992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sz="3600" b="1" kern="1200" dirty="0" smtClean="0">
                <a:solidFill>
                  <a:srgbClr val="77777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5. FÁZE KOUČOVACÍHO ROZHOVORU</a:t>
            </a:r>
            <a:endParaRPr lang="cs-CZ" sz="3600" b="1" kern="1200" dirty="0">
              <a:solidFill>
                <a:srgbClr val="777777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3" name="TextovéPole 4"/>
          <p:cNvSpPr txBox="1">
            <a:spLocks noChangeArrowheads="1"/>
          </p:cNvSpPr>
          <p:nvPr/>
        </p:nvSpPr>
        <p:spPr bwMode="auto">
          <a:xfrm>
            <a:off x="179512" y="980728"/>
            <a:ext cx="2952328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28600" indent="-228600">
              <a:buAutoNum type="arabicPeriod"/>
            </a:pPr>
            <a:r>
              <a:rPr lang="cs-CZ" sz="1200" b="1" dirty="0" smtClean="0"/>
              <a:t>VYTVOŘENÍ VZTAHU</a:t>
            </a:r>
          </a:p>
          <a:p>
            <a:pPr algn="just"/>
            <a:r>
              <a:rPr lang="cs-CZ" sz="1200" dirty="0" smtClean="0"/>
              <a:t>Cílem je navázat vztah mezi </a:t>
            </a:r>
            <a:r>
              <a:rPr lang="cs-CZ" sz="1200" dirty="0" err="1" smtClean="0"/>
              <a:t>koučem</a:t>
            </a:r>
            <a:r>
              <a:rPr lang="cs-CZ" sz="1200" dirty="0" smtClean="0"/>
              <a:t> </a:t>
            </a:r>
            <a:r>
              <a:rPr lang="cs-CZ" sz="1200" dirty="0" smtClean="0"/>
              <a:t/>
            </a:r>
            <a:br>
              <a:rPr lang="cs-CZ" sz="1200" dirty="0" smtClean="0"/>
            </a:br>
            <a:r>
              <a:rPr lang="cs-CZ" sz="1200" dirty="0" smtClean="0"/>
              <a:t>a </a:t>
            </a:r>
            <a:r>
              <a:rPr lang="cs-CZ" sz="1200" dirty="0" smtClean="0"/>
              <a:t>koučovaným umožňující klientovu transformaci. Kouč vytváří důvěrné prostředí, ve kterém se klient cítí příjemně a uvolněně. Podaří-li se vytvořit silný vztah, klient si může uvědomit řadu skutečností, které si dosud neuvědomoval či nechtěl uvědomit. Právě v tom může být předpoklad dosažení prospěšných změn. Účinný raport kouč podporuje vhodnou řečí těla</a:t>
            </a:r>
            <a:r>
              <a:rPr lang="cs-CZ" sz="1200" dirty="0"/>
              <a:t> </a:t>
            </a:r>
            <a:r>
              <a:rPr lang="cs-CZ" sz="1200" dirty="0" smtClean="0"/>
              <a:t>a použitím jazyka blízkého druhé straně, tzv. zrcadlením. </a:t>
            </a:r>
          </a:p>
          <a:p>
            <a:pPr algn="just"/>
            <a:r>
              <a:rPr lang="cs-CZ" sz="1200" b="1" dirty="0" smtClean="0"/>
              <a:t>2. UZAVŘENÍ „KONTRAKTU“</a:t>
            </a:r>
          </a:p>
          <a:p>
            <a:pPr algn="just"/>
            <a:r>
              <a:rPr lang="cs-CZ" sz="1200" dirty="0" smtClean="0"/>
              <a:t>Kontrakt neboli „</a:t>
            </a:r>
            <a:r>
              <a:rPr lang="cs-CZ" sz="1200" dirty="0" err="1" smtClean="0"/>
              <a:t>koučovací</a:t>
            </a:r>
            <a:r>
              <a:rPr lang="cs-CZ" sz="1200" dirty="0" smtClean="0"/>
              <a:t> smlouva“ udává zaměření rozhovoru. Žák/kolega </a:t>
            </a:r>
            <a:r>
              <a:rPr lang="cs-CZ" sz="1200" dirty="0" smtClean="0"/>
              <a:t/>
            </a:r>
            <a:br>
              <a:rPr lang="cs-CZ" sz="1200" dirty="0" smtClean="0"/>
            </a:br>
            <a:r>
              <a:rPr lang="cs-CZ" sz="1200" dirty="0" smtClean="0"/>
              <a:t>v </a:t>
            </a:r>
            <a:r>
              <a:rPr lang="cs-CZ" sz="1200" dirty="0" smtClean="0"/>
              <a:t>kontraktu definuje svůj požadovaný výstup. Dobře definovaný kontrakt pomáhá zaměřit pozornost žádoucím směrem a </a:t>
            </a:r>
            <a:r>
              <a:rPr lang="cs-CZ" sz="1200" dirty="0" err="1" smtClean="0"/>
              <a:t>koučovi</a:t>
            </a:r>
            <a:r>
              <a:rPr lang="cs-CZ" sz="1200" dirty="0" smtClean="0"/>
              <a:t> umožňuje sledovat, zda se konverzace posouvá </a:t>
            </a:r>
            <a:r>
              <a:rPr lang="cs-CZ" sz="1200" dirty="0" smtClean="0"/>
              <a:t/>
            </a:r>
            <a:br>
              <a:rPr lang="cs-CZ" sz="1200" dirty="0" smtClean="0"/>
            </a:br>
            <a:r>
              <a:rPr lang="cs-CZ" sz="1200" dirty="0" smtClean="0"/>
              <a:t>k </a:t>
            </a:r>
            <a:r>
              <a:rPr lang="cs-CZ" sz="1200" dirty="0" smtClean="0"/>
              <a:t>popsanému cíli. </a:t>
            </a:r>
            <a:r>
              <a:rPr lang="cs-CZ" sz="1200" dirty="0" err="1" smtClean="0"/>
              <a:t>Kouč</a:t>
            </a:r>
            <a:r>
              <a:rPr lang="cs-CZ" sz="1200" dirty="0" smtClean="0"/>
              <a:t> klade otázky směřující k upřesnění kontraktu.</a:t>
            </a:r>
          </a:p>
        </p:txBody>
      </p:sp>
      <p:sp>
        <p:nvSpPr>
          <p:cNvPr id="4" name="TextovéPole 4"/>
          <p:cNvSpPr txBox="1">
            <a:spLocks noChangeArrowheads="1"/>
          </p:cNvSpPr>
          <p:nvPr/>
        </p:nvSpPr>
        <p:spPr bwMode="auto">
          <a:xfrm>
            <a:off x="3177638" y="980728"/>
            <a:ext cx="2906530" cy="392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cs-CZ" sz="1200" dirty="0" smtClean="0"/>
              <a:t>Výsledkem je taková specifikace kontraktu, která určuje nejen co, kdy </a:t>
            </a:r>
            <a:r>
              <a:rPr lang="cs-CZ" sz="1200" dirty="0" smtClean="0"/>
              <a:t/>
            </a:r>
            <a:br>
              <a:rPr lang="cs-CZ" sz="1200" dirty="0" smtClean="0"/>
            </a:br>
            <a:r>
              <a:rPr lang="cs-CZ" sz="1200" dirty="0" smtClean="0"/>
              <a:t>a </a:t>
            </a:r>
            <a:r>
              <a:rPr lang="cs-CZ" sz="1200" dirty="0" smtClean="0"/>
              <a:t>v jaké kvantitě bude realizováno, ale </a:t>
            </a:r>
            <a:r>
              <a:rPr lang="cs-CZ" sz="1200" dirty="0" smtClean="0"/>
              <a:t/>
            </a:r>
            <a:br>
              <a:rPr lang="cs-CZ" sz="1200" dirty="0" smtClean="0"/>
            </a:br>
            <a:r>
              <a:rPr lang="cs-CZ" sz="1200" dirty="0" smtClean="0"/>
              <a:t>i </a:t>
            </a:r>
            <a:r>
              <a:rPr lang="cs-CZ" sz="1200" dirty="0" smtClean="0"/>
              <a:t>jaká budou kvalitativní kritéria a jak budou naplněna. </a:t>
            </a:r>
          </a:p>
          <a:p>
            <a:pPr algn="just"/>
            <a:endParaRPr lang="cs-CZ" sz="600" dirty="0"/>
          </a:p>
          <a:p>
            <a:pPr algn="just"/>
            <a:r>
              <a:rPr lang="cs-CZ" sz="1200" b="1" dirty="0"/>
              <a:t>3</a:t>
            </a:r>
            <a:r>
              <a:rPr lang="cs-CZ" sz="1200" b="1" dirty="0" smtClean="0"/>
              <a:t>. HLEDÁNÍ ŘEŠENÍ</a:t>
            </a:r>
            <a:endParaRPr lang="cs-CZ" sz="1200" b="1" dirty="0"/>
          </a:p>
          <a:p>
            <a:pPr algn="just"/>
            <a:r>
              <a:rPr lang="cs-CZ" sz="1200" dirty="0" smtClean="0"/>
              <a:t>Obvykle nejdelší fáze koučovacího rozhovoru. Kouč klade silné transformační koučovací otázky </a:t>
            </a:r>
            <a:r>
              <a:rPr lang="cs-CZ" sz="1200" dirty="0" smtClean="0"/>
              <a:t/>
            </a:r>
            <a:br>
              <a:rPr lang="cs-CZ" sz="1200" dirty="0" smtClean="0"/>
            </a:br>
            <a:r>
              <a:rPr lang="cs-CZ" sz="1200" dirty="0" smtClean="0"/>
              <a:t>a </a:t>
            </a:r>
            <a:r>
              <a:rPr lang="cs-CZ" sz="1200" dirty="0" smtClean="0"/>
              <a:t>používá nástroje jako G-R-O-W, škálování, rozhodovací procesy, pyramidu logických úrovní apod. </a:t>
            </a:r>
            <a:r>
              <a:rPr lang="cs-CZ" sz="1200" dirty="0" err="1" smtClean="0"/>
              <a:t>Kouč</a:t>
            </a:r>
            <a:r>
              <a:rPr lang="cs-CZ" sz="1200" dirty="0" smtClean="0"/>
              <a:t> probouzí skrytý potenciál žáka/kolegy </a:t>
            </a:r>
            <a:r>
              <a:rPr lang="cs-CZ" sz="1200" dirty="0" smtClean="0"/>
              <a:t/>
            </a:r>
            <a:br>
              <a:rPr lang="cs-CZ" sz="1200" dirty="0" smtClean="0"/>
            </a:br>
            <a:r>
              <a:rPr lang="cs-CZ" sz="1200" dirty="0" smtClean="0"/>
              <a:t>a </a:t>
            </a:r>
            <a:r>
              <a:rPr lang="cs-CZ" sz="1200" dirty="0" smtClean="0"/>
              <a:t>pomáhá mu k uvědomění širších souvislostí a nalezení nejlepších možných řešení a aktivit, které je naplňují.</a:t>
            </a:r>
          </a:p>
          <a:p>
            <a:pPr algn="just"/>
            <a:endParaRPr lang="cs-CZ" sz="1200" dirty="0"/>
          </a:p>
        </p:txBody>
      </p:sp>
      <p:sp>
        <p:nvSpPr>
          <p:cNvPr id="5" name="TextovéPole 4"/>
          <p:cNvSpPr txBox="1">
            <a:spLocks noChangeArrowheads="1"/>
          </p:cNvSpPr>
          <p:nvPr/>
        </p:nvSpPr>
        <p:spPr bwMode="auto">
          <a:xfrm>
            <a:off x="6300192" y="980728"/>
            <a:ext cx="2736304" cy="321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28600" indent="-228600" algn="just"/>
            <a:r>
              <a:rPr lang="cs-CZ" sz="1200" b="1" dirty="0" smtClean="0"/>
              <a:t>4. AKČNÍ PLÁN</a:t>
            </a:r>
            <a:endParaRPr lang="cs-CZ" sz="1200" b="1" dirty="0"/>
          </a:p>
          <a:p>
            <a:pPr algn="just"/>
            <a:r>
              <a:rPr lang="cs-CZ" sz="1200" dirty="0"/>
              <a:t>Klient se rozhoduje, jaké kroky </a:t>
            </a:r>
            <a:r>
              <a:rPr lang="cs-CZ" sz="1200" dirty="0" smtClean="0"/>
              <a:t/>
            </a:r>
            <a:br>
              <a:rPr lang="cs-CZ" sz="1200" dirty="0" smtClean="0"/>
            </a:br>
            <a:r>
              <a:rPr lang="cs-CZ" sz="1200" dirty="0" smtClean="0"/>
              <a:t>v </a:t>
            </a:r>
            <a:r>
              <a:rPr lang="cs-CZ" sz="1200" dirty="0"/>
              <a:t>budoucnu učiní pro dosažení svého vytouženého výstupu a prohlašuje závazek k jejich uskutečnění. </a:t>
            </a:r>
            <a:endParaRPr lang="cs-CZ" sz="1200" dirty="0" smtClean="0"/>
          </a:p>
          <a:p>
            <a:pPr algn="just"/>
            <a:endParaRPr lang="cs-CZ" sz="600" b="1" dirty="0" smtClean="0"/>
          </a:p>
          <a:p>
            <a:pPr algn="just"/>
            <a:r>
              <a:rPr lang="cs-CZ" sz="1200" b="1" dirty="0" smtClean="0"/>
              <a:t>5. ZHODNOCENÍ, MOTIVACE</a:t>
            </a:r>
          </a:p>
          <a:p>
            <a:pPr algn="just"/>
            <a:r>
              <a:rPr lang="cs-CZ" sz="1200" dirty="0" smtClean="0"/>
              <a:t>Kouč vyzývá klienta, aby shrnul přínosy koučovací schůzky. Klient shrnuje důležitá uvědomění a klíčové body setkání. </a:t>
            </a:r>
          </a:p>
          <a:p>
            <a:pPr algn="just"/>
            <a:endParaRPr lang="cs-CZ" sz="600" dirty="0" smtClean="0"/>
          </a:p>
          <a:p>
            <a:pPr algn="just"/>
            <a:r>
              <a:rPr lang="cs-CZ" sz="1200" dirty="0" smtClean="0"/>
              <a:t>Kouč zakončí schůzku/rozhovor vřelým a upřímným oceněním kvalit koučovaného. </a:t>
            </a:r>
            <a:endParaRPr lang="cs-CZ" sz="1200" dirty="0"/>
          </a:p>
        </p:txBody>
      </p:sp>
      <p:grpSp>
        <p:nvGrpSpPr>
          <p:cNvPr id="7" name="Skupina 28"/>
          <p:cNvGrpSpPr/>
          <p:nvPr/>
        </p:nvGrpSpPr>
        <p:grpSpPr>
          <a:xfrm>
            <a:off x="3491880" y="4077072"/>
            <a:ext cx="5328592" cy="2592288"/>
            <a:chOff x="2952972" y="427479"/>
            <a:chExt cx="6953045" cy="4064000"/>
          </a:xfrm>
        </p:grpSpPr>
        <p:graphicFrame>
          <p:nvGraphicFramePr>
            <p:cNvPr id="9" name="Diagram 8"/>
            <p:cNvGraphicFramePr/>
            <p:nvPr>
              <p:extLst>
                <p:ext uri="{D42A27DB-BD31-4B8C-83A1-F6EECF244321}">
                  <p14:modId xmlns="" xmlns:p14="http://schemas.microsoft.com/office/powerpoint/2010/main" val="3508639848"/>
                </p:ext>
              </p:extLst>
            </p:nvPr>
          </p:nvGraphicFramePr>
          <p:xfrm>
            <a:off x="3046931" y="427479"/>
            <a:ext cx="6577205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10" name="Obrázek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6872" r="20270" b="-2320"/>
            <a:stretch>
              <a:fillRect/>
            </a:stretch>
          </p:blipFill>
          <p:spPr>
            <a:xfrm>
              <a:off x="9342257" y="1330590"/>
              <a:ext cx="563760" cy="917694"/>
            </a:xfrm>
            <a:prstGeom prst="rect">
              <a:avLst/>
            </a:prstGeom>
          </p:spPr>
        </p:pic>
        <p:graphicFrame>
          <p:nvGraphicFramePr>
            <p:cNvPr id="12" name="Diagram 11"/>
            <p:cNvGraphicFramePr/>
            <p:nvPr>
              <p:extLst>
                <p:ext uri="{D42A27DB-BD31-4B8C-83A1-F6EECF244321}">
                  <p14:modId xmlns="" xmlns:p14="http://schemas.microsoft.com/office/powerpoint/2010/main" val="663061344"/>
                </p:ext>
              </p:extLst>
            </p:nvPr>
          </p:nvGraphicFramePr>
          <p:xfrm>
            <a:off x="6617415" y="2572368"/>
            <a:ext cx="559667" cy="48085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sp>
          <p:nvSpPr>
            <p:cNvPr id="13" name="Srdce 12"/>
            <p:cNvSpPr/>
            <p:nvPr/>
          </p:nvSpPr>
          <p:spPr bwMode="auto">
            <a:xfrm>
              <a:off x="6711375" y="1895035"/>
              <a:ext cx="432048" cy="432048"/>
            </a:xfrm>
            <a:prstGeom prst="hear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ovéPole 13"/>
            <p:cNvSpPr txBox="1"/>
            <p:nvPr/>
          </p:nvSpPr>
          <p:spPr>
            <a:xfrm>
              <a:off x="5489894" y="1669257"/>
              <a:ext cx="720080" cy="769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4400" b="1" dirty="0" smtClean="0">
                  <a:latin typeface="Vrinda"/>
                  <a:cs typeface="Vrinda"/>
                </a:rPr>
                <a:t>?</a:t>
              </a:r>
              <a:endParaRPr lang="cs-CZ" sz="4400" b="1" dirty="0"/>
            </a:p>
          </p:txBody>
        </p:sp>
        <p:graphicFrame>
          <p:nvGraphicFramePr>
            <p:cNvPr id="15" name="Diagram 14"/>
            <p:cNvGraphicFramePr/>
            <p:nvPr>
              <p:extLst>
                <p:ext uri="{D42A27DB-BD31-4B8C-83A1-F6EECF244321}">
                  <p14:modId xmlns="" xmlns:p14="http://schemas.microsoft.com/office/powerpoint/2010/main" val="2937925572"/>
                </p:ext>
              </p:extLst>
            </p:nvPr>
          </p:nvGraphicFramePr>
          <p:xfrm>
            <a:off x="2952972" y="1556368"/>
            <a:ext cx="436936" cy="39925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3" r:lo="rId14" r:qs="rId15" r:cs="rId16"/>
            </a:graphicData>
          </a:graphic>
        </p:graphicFrame>
        <p:sp>
          <p:nvSpPr>
            <p:cNvPr id="16" name="TextovéPole 15"/>
            <p:cNvSpPr txBox="1"/>
            <p:nvPr/>
          </p:nvSpPr>
          <p:spPr>
            <a:xfrm>
              <a:off x="5301974" y="2911035"/>
              <a:ext cx="1127521" cy="386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000" b="1" dirty="0" smtClean="0">
                  <a:latin typeface="Vrinda"/>
                  <a:cs typeface="Vrinda"/>
                </a:rPr>
                <a:t>G-R-O-W</a:t>
              </a:r>
              <a:endParaRPr lang="cs-CZ" sz="1000" b="1" dirty="0"/>
            </a:p>
          </p:txBody>
        </p:sp>
        <p:pic>
          <p:nvPicPr>
            <p:cNvPr id="8" name="Obrázek 7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9729" r="21083" b="10888"/>
            <a:stretch>
              <a:fillRect/>
            </a:stretch>
          </p:blipFill>
          <p:spPr>
            <a:xfrm>
              <a:off x="4174453" y="3136812"/>
              <a:ext cx="563760" cy="564444"/>
            </a:xfrm>
            <a:prstGeom prst="rect">
              <a:avLst/>
            </a:prstGeom>
          </p:spPr>
        </p:pic>
      </p:grpSp>
      <p:pic>
        <p:nvPicPr>
          <p:cNvPr id="17" name="Obrázek 1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365104"/>
            <a:ext cx="877232" cy="583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Obdélník 17"/>
          <p:cNvSpPr/>
          <p:nvPr/>
        </p:nvSpPr>
        <p:spPr>
          <a:xfrm>
            <a:off x="8532440" y="6381328"/>
            <a:ext cx="3978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10 </a:t>
            </a:r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72434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458200" cy="576064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cs-CZ" sz="36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6. KOUČOVACÍ OTÁZKY</a:t>
            </a:r>
            <a:endParaRPr lang="cs-CZ" sz="3600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1956038860"/>
              </p:ext>
            </p:extLst>
          </p:nvPr>
        </p:nvGraphicFramePr>
        <p:xfrm>
          <a:off x="-180528" y="2204864"/>
          <a:ext cx="4464496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ástupný symbol pro obsah 2"/>
          <p:cNvSpPr txBox="1">
            <a:spLocks/>
          </p:cNvSpPr>
          <p:nvPr/>
        </p:nvSpPr>
        <p:spPr bwMode="auto">
          <a:xfrm>
            <a:off x="4139952" y="2204864"/>
            <a:ext cx="4680520" cy="410445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defTabSz="914400" eaLnBrk="1" latinLnBrk="0" hangingPunct="1">
              <a:spcBef>
                <a:spcPct val="20000"/>
              </a:spcBef>
              <a:buFontTx/>
              <a:buNone/>
              <a:defRPr sz="1200" b="1">
                <a:latin typeface="+mn-lt"/>
                <a:cs typeface="Arial" pitchFamily="34" charset="0"/>
              </a:defRPr>
            </a:lvl1pPr>
            <a:lvl2pPr marL="742950" indent="-28575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>
                <a:latin typeface="+mn-lt"/>
              </a:defRPr>
            </a:lvl2pPr>
            <a:lvl3pPr marL="1143000" indent="-228600" defTabSz="914400" eaLnBrk="1" latinLnBrk="0" hangingPunct="1">
              <a:spcBef>
                <a:spcPct val="20000"/>
              </a:spcBef>
              <a:buFont typeface="Arial" pitchFamily="34" charset="0"/>
              <a:buChar char="•"/>
              <a:defRPr>
                <a:latin typeface="+mn-lt"/>
              </a:defRPr>
            </a:lvl3pPr>
            <a:lvl4pPr marL="1600200" indent="-22860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>
                <a:latin typeface="+mn-lt"/>
              </a:defRPr>
            </a:lvl4pPr>
            <a:lvl5pPr marL="2057400" indent="-228600" defTabSz="91440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>
                <a:latin typeface="+mn-lt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9pPr>
          </a:lstStyle>
          <a:p>
            <a:pPr marL="0" indent="0" algn="just">
              <a:spcBef>
                <a:spcPts val="0"/>
              </a:spcBef>
            </a:pPr>
            <a:r>
              <a:rPr lang="cs-CZ" dirty="0" smtClean="0"/>
              <a:t>Otázky samy o sobě nejsou dobré nebo špatné, ale více či méně přínosné. </a:t>
            </a:r>
          </a:p>
          <a:p>
            <a:pPr algn="just">
              <a:spcBef>
                <a:spcPts val="0"/>
              </a:spcBef>
            </a:pPr>
            <a:endParaRPr lang="cs-CZ" sz="600" dirty="0"/>
          </a:p>
          <a:p>
            <a:pPr algn="just">
              <a:spcBef>
                <a:spcPts val="0"/>
              </a:spcBef>
            </a:pPr>
            <a:r>
              <a:rPr lang="cs-CZ" dirty="0" smtClean="0"/>
              <a:t>Přínosné otázky:</a:t>
            </a:r>
            <a:endParaRPr lang="cs-CZ" dirty="0"/>
          </a:p>
          <a:p>
            <a:pPr marL="177800" indent="-177800" algn="just">
              <a:spcBef>
                <a:spcPts val="0"/>
              </a:spcBef>
              <a:buFont typeface="Arial" pitchFamily="34" charset="0"/>
              <a:buChar char="•"/>
            </a:pPr>
            <a:r>
              <a:rPr lang="cs-CZ" b="0" dirty="0" smtClean="0"/>
              <a:t>jsou přímé </a:t>
            </a:r>
            <a:endParaRPr lang="cs-CZ" b="0" dirty="0"/>
          </a:p>
          <a:p>
            <a:pPr marL="177800" indent="-177800" algn="just">
              <a:spcBef>
                <a:spcPts val="0"/>
              </a:spcBef>
              <a:buFont typeface="Arial" pitchFamily="34" charset="0"/>
              <a:buChar char="•"/>
            </a:pPr>
            <a:r>
              <a:rPr lang="cs-CZ" b="0" dirty="0" smtClean="0"/>
              <a:t>jsou spontánní</a:t>
            </a:r>
            <a:endParaRPr lang="cs-CZ" b="0" dirty="0"/>
          </a:p>
          <a:p>
            <a:pPr marL="177800" indent="-177800" algn="just">
              <a:spcBef>
                <a:spcPts val="0"/>
              </a:spcBef>
              <a:buFont typeface="Arial" pitchFamily="34" charset="0"/>
              <a:buChar char="•"/>
            </a:pPr>
            <a:r>
              <a:rPr lang="cs-CZ" b="0" dirty="0" smtClean="0"/>
              <a:t>jsou jednoduše zformulované</a:t>
            </a:r>
          </a:p>
          <a:p>
            <a:pPr marL="177800" indent="-177800" algn="just">
              <a:spcBef>
                <a:spcPts val="0"/>
              </a:spcBef>
              <a:buFont typeface="Arial" pitchFamily="34" charset="0"/>
              <a:buChar char="•"/>
            </a:pPr>
            <a:r>
              <a:rPr lang="cs-CZ" b="0" dirty="0" smtClean="0"/>
              <a:t>jsou položeny jen jednou</a:t>
            </a:r>
          </a:p>
          <a:p>
            <a:pPr marL="177800" indent="-177800" algn="just">
              <a:spcBef>
                <a:spcPts val="0"/>
              </a:spcBef>
              <a:buFont typeface="Arial" pitchFamily="34" charset="0"/>
              <a:buChar char="•"/>
            </a:pPr>
            <a:r>
              <a:rPr lang="cs-CZ" b="0" dirty="0" smtClean="0"/>
              <a:t>nutí koučovaného přemýšlet</a:t>
            </a:r>
          </a:p>
          <a:p>
            <a:pPr marL="177800" indent="-177800" algn="just">
              <a:spcBef>
                <a:spcPts val="0"/>
              </a:spcBef>
              <a:buFont typeface="Arial" pitchFamily="34" charset="0"/>
              <a:buChar char="•"/>
            </a:pPr>
            <a:r>
              <a:rPr lang="cs-CZ" b="0" dirty="0" smtClean="0"/>
              <a:t>vyžadují popis přítomnosti či budoucnosti, nevyžadují analýzu minulosti</a:t>
            </a:r>
          </a:p>
          <a:p>
            <a:pPr marL="177800" indent="-177800" algn="just">
              <a:spcBef>
                <a:spcPts val="0"/>
              </a:spcBef>
              <a:buFont typeface="Arial" pitchFamily="34" charset="0"/>
              <a:buChar char="•"/>
            </a:pPr>
            <a:r>
              <a:rPr lang="cs-CZ" b="0" dirty="0" smtClean="0"/>
              <a:t>jsou zaměřeny na přítomnost nebo budoucnost</a:t>
            </a:r>
          </a:p>
          <a:p>
            <a:pPr marL="177800" indent="-177800" algn="just">
              <a:spcBef>
                <a:spcPts val="0"/>
              </a:spcBef>
              <a:buFont typeface="Arial" pitchFamily="34" charset="0"/>
              <a:buChar char="•"/>
            </a:pPr>
            <a:r>
              <a:rPr lang="cs-CZ" b="0" dirty="0" smtClean="0"/>
              <a:t>respektují uvažování koučovaného, nikoli kouče</a:t>
            </a:r>
          </a:p>
          <a:p>
            <a:pPr marL="177800" indent="-177800" algn="just">
              <a:spcBef>
                <a:spcPts val="0"/>
              </a:spcBef>
              <a:buFont typeface="Arial" pitchFamily="34" charset="0"/>
              <a:buChar char="•"/>
            </a:pPr>
            <a:r>
              <a:rPr lang="cs-CZ" b="0" dirty="0" smtClean="0"/>
              <a:t>umožňují koučovanému zabývat se tím, co ho zajímá</a:t>
            </a:r>
          </a:p>
          <a:p>
            <a:pPr marL="177800" indent="-177800" algn="just">
              <a:spcBef>
                <a:spcPts val="0"/>
              </a:spcBef>
              <a:buFont typeface="Arial" pitchFamily="34" charset="0"/>
              <a:buChar char="•"/>
            </a:pPr>
            <a:r>
              <a:rPr lang="cs-CZ" b="0" dirty="0" smtClean="0"/>
              <a:t>jsou kladeny s upřímným záměrem pomoci koučovanému objevit skryté možnosti a učinit vlastní volbu; nikoli dovést koučovaného tam, kde to kouč považuje za nejlepší</a:t>
            </a:r>
          </a:p>
          <a:p>
            <a:pPr marL="177800" indent="-177800" algn="just">
              <a:spcBef>
                <a:spcPts val="0"/>
              </a:spcBef>
              <a:buFont typeface="Arial" pitchFamily="34" charset="0"/>
              <a:buChar char="•"/>
            </a:pPr>
            <a:r>
              <a:rPr lang="cs-CZ" b="0" dirty="0" smtClean="0"/>
              <a:t>jsou kladeny přátelským tónem a uvozeny změkčovacími frázemi</a:t>
            </a:r>
          </a:p>
          <a:p>
            <a:pPr marL="177800" indent="-177800" algn="just">
              <a:spcBef>
                <a:spcPts val="0"/>
              </a:spcBef>
              <a:buFont typeface="Arial" pitchFamily="34" charset="0"/>
              <a:buChar char="•"/>
            </a:pPr>
            <a:r>
              <a:rPr lang="cs-CZ" b="0" dirty="0" smtClean="0"/>
              <a:t>jsou následovány tichem, které koučovaný může využít </a:t>
            </a:r>
            <a:r>
              <a:rPr lang="cs-CZ" b="0" dirty="0" smtClean="0"/>
              <a:t/>
            </a:r>
            <a:br>
              <a:rPr lang="cs-CZ" b="0" dirty="0" smtClean="0"/>
            </a:br>
            <a:r>
              <a:rPr lang="cs-CZ" b="0" dirty="0" smtClean="0"/>
              <a:t>k </a:t>
            </a:r>
            <a:r>
              <a:rPr lang="cs-CZ" b="0" dirty="0" smtClean="0"/>
              <a:t>přemýšlení</a:t>
            </a:r>
          </a:p>
          <a:p>
            <a:pPr marL="177800" indent="-177800" algn="just">
              <a:spcBef>
                <a:spcPts val="0"/>
              </a:spcBef>
              <a:buFont typeface="Arial" pitchFamily="34" charset="0"/>
              <a:buChar char="•"/>
            </a:pPr>
            <a:r>
              <a:rPr lang="cs-CZ" b="0" dirty="0" smtClean="0"/>
              <a:t>jsou voleny tak, aby podpořily směřování k cíli, nikoli vysvětlování nebo ospravedlňování minulých akcí </a:t>
            </a:r>
          </a:p>
          <a:p>
            <a:pPr marL="177800" indent="-177800" algn="just">
              <a:buFont typeface="Arial" pitchFamily="34" charset="0"/>
              <a:buChar char="•"/>
            </a:pPr>
            <a:endParaRPr lang="cs-CZ" dirty="0"/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>
          <a:xfrm>
            <a:off x="107504" y="908720"/>
            <a:ext cx="8928992" cy="3384376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Koučování je založeno na otázkách. </a:t>
            </a:r>
            <a: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Pomocí systému správných otázek se podaří pedagogovi odkrýt, co žák/kolega chce, </a:t>
            </a:r>
            <a: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 </a:t>
            </a:r>
            <a: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očekává, kam by chtěl směřovat. Snaží se ho dovést k sebereflexi, přemýšlení o možnostech a jejich rizicích, definování cílů </a:t>
            </a:r>
            <a: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</a:t>
            </a:r>
            <a: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jejich uskutečnění. Učitel-</a:t>
            </a:r>
            <a:r>
              <a:rPr kumimoji="0" lang="cs-CZ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kouč</a:t>
            </a:r>
            <a: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nepředkládá žákovi/kolegovi své myšlenky, ale vede ho otázkami tak, aby si svou cestu našel sám. Podporuje jeho rozhodování, hledání optimálního řešení, zodpovědnost k realizaci cesty a dosažení cíle. Nehodnotí jeho výroky, nekritizuje, ale naopak povzbuzuje a chválí. Pomocí otázek mu poskytuje zpětnou vazbu s cílem dosáhnout u něj lepšího vnímání reality a představě skutečnosti, vede k jiným pohledům, „</a:t>
            </a:r>
            <a:r>
              <a:rPr kumimoji="0" lang="cs-CZ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přerámovává</a:t>
            </a:r>
            <a: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 situaci, hledá pozitiva či případná omezení </a:t>
            </a:r>
            <a: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</a:t>
            </a:r>
            <a: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souvislosti.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Obrázek 7" descr="G:\SMARTER\ŠABLONY MATERIÁLŮ,SNÍMKŮ,POZADÍ NOVÉ\smarter_nove_logo_pruhledne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92280" y="6093296"/>
            <a:ext cx="1152128" cy="2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bdélník 8"/>
          <p:cNvSpPr/>
          <p:nvPr/>
        </p:nvSpPr>
        <p:spPr>
          <a:xfrm>
            <a:off x="8532440" y="6381328"/>
            <a:ext cx="3864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11 </a:t>
            </a:r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300452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458200" cy="887760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cs-CZ" sz="36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OTÁZKY OTEVŘENÉ A UZAVŘENÉ</a:t>
            </a:r>
            <a:endParaRPr lang="cs-CZ" sz="3600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2303498729"/>
              </p:ext>
            </p:extLst>
          </p:nvPr>
        </p:nvGraphicFramePr>
        <p:xfrm>
          <a:off x="827584" y="1268760"/>
          <a:ext cx="7608168" cy="4280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ovéPole 6"/>
          <p:cNvSpPr txBox="1"/>
          <p:nvPr/>
        </p:nvSpPr>
        <p:spPr>
          <a:xfrm>
            <a:off x="1475656" y="5559623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i="1" dirty="0" smtClean="0"/>
              <a:t>Čeho chceš dosáhnout?</a:t>
            </a:r>
            <a:endParaRPr lang="cs-CZ" sz="1800" i="1" dirty="0"/>
          </a:p>
        </p:txBody>
      </p:sp>
      <p:sp>
        <p:nvSpPr>
          <p:cNvPr id="8" name="TextovéPole 7"/>
          <p:cNvSpPr txBox="1"/>
          <p:nvPr/>
        </p:nvSpPr>
        <p:spPr>
          <a:xfrm>
            <a:off x="5580112" y="5560803"/>
            <a:ext cx="292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i="1" dirty="0" smtClean="0"/>
              <a:t>Máš nějaký osobní cíl?</a:t>
            </a:r>
            <a:endParaRPr lang="cs-CZ" sz="1800" i="1" dirty="0"/>
          </a:p>
        </p:txBody>
      </p:sp>
      <p:pic>
        <p:nvPicPr>
          <p:cNvPr id="9" name="Obrázek 8" descr="G:\SMARTER\ŠABLONY MATERIÁLŮ,SNÍMKŮ,POZADÍ NOVÉ\smarter_nove_logo_pruhledne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92280" y="6093296"/>
            <a:ext cx="1152128" cy="2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bdélník 9"/>
          <p:cNvSpPr/>
          <p:nvPr/>
        </p:nvSpPr>
        <p:spPr>
          <a:xfrm>
            <a:off x="8532440" y="6381328"/>
            <a:ext cx="3545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12</a:t>
            </a:r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16059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910431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sz="3600" b="1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POZOR NA MANIPULACI OTÁZKAMI</a:t>
            </a:r>
            <a:endParaRPr lang="cs-CZ" sz="3600" dirty="0" smtClean="0"/>
          </a:p>
        </p:txBody>
      </p:sp>
      <p:sp>
        <p:nvSpPr>
          <p:cNvPr id="88066" name="Zástupný symbol pro obsah 2"/>
          <p:cNvSpPr>
            <a:spLocks noGrp="1"/>
          </p:cNvSpPr>
          <p:nvPr>
            <p:ph idx="1"/>
          </p:nvPr>
        </p:nvSpPr>
        <p:spPr bwMode="auto">
          <a:xfrm>
            <a:off x="179512" y="980728"/>
            <a:ext cx="8784976" cy="514543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 eaLnBrk="1" hangingPunct="1">
              <a:buFontTx/>
              <a:buNone/>
            </a:pPr>
            <a:r>
              <a:rPr lang="cs-CZ" sz="1200" dirty="0" err="1" smtClean="0">
                <a:cs typeface="Arial" charset="0"/>
              </a:rPr>
              <a:t>Koučink</a:t>
            </a:r>
            <a:r>
              <a:rPr lang="cs-CZ" sz="1200" dirty="0" smtClean="0">
                <a:cs typeface="Arial" charset="0"/>
              </a:rPr>
              <a:t> manipulaci vylučuje, protože stojí na základech partnerského přístupu bez „skrytých plánů“ s kolegou/žákem, které nejsou ve shodě s jeho potřebami a zájmy. Používání manipulace v </a:t>
            </a:r>
            <a:r>
              <a:rPr lang="cs-CZ" sz="1200" dirty="0" err="1" smtClean="0">
                <a:cs typeface="Arial" charset="0"/>
              </a:rPr>
              <a:t>koučinku</a:t>
            </a:r>
            <a:r>
              <a:rPr lang="cs-CZ" sz="1200" dirty="0" smtClean="0">
                <a:cs typeface="Arial" charset="0"/>
              </a:rPr>
              <a:t> může ohrozit výsledky a vztah s kolegou/žákem.  Je velká pravděpodobnost, že dříve či později kolegovi/žákovi dojde, že byl či je manipulován. Po takovém „objevu“ už zpravidla ztrácíme tolik potřebnou důvěru. </a:t>
            </a:r>
          </a:p>
          <a:p>
            <a:pPr marL="0" indent="0" algn="just" eaLnBrk="1" hangingPunct="1">
              <a:buFontTx/>
              <a:buNone/>
            </a:pPr>
            <a:endParaRPr lang="cs-CZ" sz="600" dirty="0" smtClean="0">
              <a:cs typeface="Arial" charset="0"/>
            </a:endParaRPr>
          </a:p>
          <a:p>
            <a:pPr marL="0" indent="0" algn="just" eaLnBrk="1" hangingPunct="1">
              <a:buFontTx/>
              <a:buNone/>
            </a:pPr>
            <a:r>
              <a:rPr lang="cs-CZ" sz="1200" dirty="0" smtClean="0">
                <a:cs typeface="Arial" charset="0"/>
              </a:rPr>
              <a:t>Podívejme se na obvyklé manipulační otázky, kterých bychom se měli vyvarovat:</a:t>
            </a:r>
          </a:p>
          <a:p>
            <a:pPr marL="0" indent="0" algn="just" eaLnBrk="1" hangingPunct="1">
              <a:buFontTx/>
              <a:buNone/>
            </a:pPr>
            <a:endParaRPr lang="cs-CZ" sz="600" dirty="0" smtClean="0">
              <a:cs typeface="Arial" charset="0"/>
            </a:endParaRPr>
          </a:p>
          <a:p>
            <a:pPr marL="0" indent="0" algn="just" eaLnBrk="1" hangingPunct="1">
              <a:buFontTx/>
              <a:buNone/>
            </a:pPr>
            <a:r>
              <a:rPr lang="cs-CZ" sz="1200" b="1" dirty="0" smtClean="0">
                <a:cs typeface="Arial" charset="0"/>
              </a:rPr>
              <a:t>Citové vydírání </a:t>
            </a:r>
          </a:p>
          <a:p>
            <a:pPr marL="0" indent="0" algn="just" eaLnBrk="1" hangingPunct="1">
              <a:buFontTx/>
              <a:buNone/>
            </a:pPr>
            <a:r>
              <a:rPr lang="cs-CZ" sz="1200" dirty="0" smtClean="0">
                <a:cs typeface="Arial" charset="0"/>
              </a:rPr>
              <a:t>Co si budou myslet ostatní, když  se k nim nepřipojíš?</a:t>
            </a:r>
          </a:p>
          <a:p>
            <a:pPr marL="0" indent="0" algn="just" eaLnBrk="1" hangingPunct="1">
              <a:buFontTx/>
              <a:buNone/>
            </a:pPr>
            <a:r>
              <a:rPr lang="cs-CZ" sz="1200" dirty="0" smtClean="0">
                <a:cs typeface="Arial" charset="0"/>
              </a:rPr>
              <a:t>Jak se budeš cítit, když se před spolužáky nepřiznáš?</a:t>
            </a:r>
          </a:p>
          <a:p>
            <a:pPr marL="0" indent="0" algn="just" eaLnBrk="1" hangingPunct="1">
              <a:buFontTx/>
              <a:buNone/>
            </a:pPr>
            <a:r>
              <a:rPr lang="cs-CZ" sz="1200" dirty="0" smtClean="0">
                <a:cs typeface="Arial" charset="0"/>
              </a:rPr>
              <a:t>Uvědomuješ si, jak tvoje rozhodnutí ovlivní tvoje postavení v kolektivu?</a:t>
            </a:r>
          </a:p>
          <a:p>
            <a:pPr marL="0" indent="0" algn="just" eaLnBrk="1" hangingPunct="1">
              <a:buFontTx/>
              <a:buNone/>
            </a:pPr>
            <a:r>
              <a:rPr lang="cs-CZ" sz="1200" dirty="0" smtClean="0">
                <a:cs typeface="Arial" charset="0"/>
              </a:rPr>
              <a:t>Víš, kolik žáků před tebou tyto nároky zvládlo?</a:t>
            </a:r>
          </a:p>
          <a:p>
            <a:pPr marL="0" indent="0" algn="just" eaLnBrk="1" hangingPunct="1">
              <a:buFontTx/>
              <a:buNone/>
            </a:pPr>
            <a:r>
              <a:rPr lang="cs-CZ" sz="1200" dirty="0" smtClean="0">
                <a:cs typeface="Arial" charset="0"/>
              </a:rPr>
              <a:t>Víš, kolik dětí v Africe by rádo bylo na tvém místě?</a:t>
            </a:r>
          </a:p>
          <a:p>
            <a:pPr marL="0" lvl="0" indent="0" algn="just" eaLnBrk="1" fontAlgn="auto" hangingPunct="1">
              <a:spcAft>
                <a:spcPts val="0"/>
              </a:spcAft>
              <a:buNone/>
              <a:defRPr/>
            </a:pPr>
            <a:endParaRPr lang="cs-CZ" sz="600" b="1" dirty="0" smtClean="0">
              <a:cs typeface="Arial" pitchFamily="34" charset="0"/>
            </a:endParaRPr>
          </a:p>
          <a:p>
            <a:pPr marL="0" lv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cs-CZ" sz="1200" b="1" dirty="0" smtClean="0">
                <a:cs typeface="Arial" pitchFamily="34" charset="0"/>
              </a:rPr>
              <a:t>Pocit viny</a:t>
            </a:r>
          </a:p>
          <a:p>
            <a:pPr marL="0" lv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cs-CZ" sz="1200" dirty="0" smtClean="0">
                <a:cs typeface="Arial" pitchFamily="34" charset="0"/>
              </a:rPr>
              <a:t>Víš vůbec, kolik času jsme ti věnovali?</a:t>
            </a:r>
          </a:p>
          <a:p>
            <a:pPr marL="0" lv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cs-CZ" sz="1200" dirty="0" smtClean="0">
                <a:cs typeface="Arial" pitchFamily="34" charset="0"/>
              </a:rPr>
              <a:t>Kdo myslíš, že za to může? </a:t>
            </a:r>
          </a:p>
          <a:p>
            <a:pPr marL="0" lv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cs-CZ" sz="1200" dirty="0" smtClean="0">
                <a:cs typeface="Arial" pitchFamily="34" charset="0"/>
              </a:rPr>
              <a:t>Hádej, kdo je tím problémem? </a:t>
            </a:r>
          </a:p>
          <a:p>
            <a:pPr marL="0" lv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cs-CZ" sz="1200" dirty="0" smtClean="0">
                <a:cs typeface="Arial" pitchFamily="34" charset="0"/>
              </a:rPr>
              <a:t>Proč se vždycky ptáš tak nevhodně? </a:t>
            </a:r>
          </a:p>
          <a:p>
            <a:pPr marL="0" lvl="0" indent="0" algn="just" eaLnBrk="1" fontAlgn="auto" hangingPunct="1">
              <a:spcAft>
                <a:spcPts val="0"/>
              </a:spcAft>
              <a:buNone/>
              <a:defRPr/>
            </a:pPr>
            <a:endParaRPr lang="cs-CZ" sz="600" b="1" dirty="0" smtClean="0">
              <a:cs typeface="Arial" pitchFamily="34" charset="0"/>
            </a:endParaRPr>
          </a:p>
          <a:p>
            <a:pPr marL="0" lv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cs-CZ" sz="1200" b="1" dirty="0" smtClean="0">
                <a:cs typeface="Arial" pitchFamily="34" charset="0"/>
              </a:rPr>
              <a:t>Sugesce</a:t>
            </a:r>
          </a:p>
          <a:p>
            <a:pPr marL="0" lvl="0" algn="just" eaLnBrk="1" fontAlgn="auto" hangingPunct="1">
              <a:spcAft>
                <a:spcPts val="0"/>
              </a:spcAft>
              <a:buNone/>
              <a:defRPr/>
            </a:pPr>
            <a:r>
              <a:rPr lang="cs-CZ" sz="1200" dirty="0" smtClean="0"/>
              <a:t>Určitě se mnou budete souhlasit/se shodneme na…</a:t>
            </a:r>
          </a:p>
          <a:p>
            <a:pPr marL="0" lvl="0" algn="just" eaLnBrk="1" fontAlgn="auto" hangingPunct="1">
              <a:spcAft>
                <a:spcPts val="0"/>
              </a:spcAft>
              <a:buNone/>
              <a:defRPr/>
            </a:pPr>
            <a:r>
              <a:rPr lang="cs-CZ" sz="1200" dirty="0" smtClean="0"/>
              <a:t>Přece byste nechtěli, abych volala ředitele... 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cs-CZ" sz="1200" dirty="0" smtClean="0"/>
              <a:t>Sami jistě dobře víte, že příští rok vás čeká maturita…  </a:t>
            </a:r>
            <a:endParaRPr lang="cs-CZ" sz="1200" dirty="0" smtClean="0">
              <a:cs typeface="Arial" pitchFamily="34" charset="0"/>
            </a:endParaRPr>
          </a:p>
          <a:p>
            <a:pPr marL="0" indent="0" algn="just" eaLnBrk="1" hangingPunct="1">
              <a:buFontTx/>
              <a:buNone/>
            </a:pPr>
            <a:endParaRPr lang="cs-CZ" sz="1200" dirty="0" smtClean="0">
              <a:cs typeface="Arial" charset="0"/>
            </a:endParaRPr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5220072" y="2204864"/>
            <a:ext cx="3816424" cy="4653136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marR="0" lvl="0" indent="-342900" algn="just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Demagogie a vytrhávání z kontextu</a:t>
            </a:r>
          </a:p>
          <a:p>
            <a:pPr marL="0" marR="0" lvl="0" indent="0" algn="just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Každý průměrný člověk to dokáže a tvoji rodiče mají vysokou, ne? </a:t>
            </a:r>
          </a:p>
          <a:p>
            <a:pPr marL="0" marR="0" lvl="0" indent="0" algn="just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Při poslední poradě jsi říkal, že tento projekt je ti blízký – proč se teď vymlouváš a nechceš na</a:t>
            </a:r>
            <a:r>
              <a:rPr kumimoji="0" lang="cs-CZ" sz="12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tom pracovat</a:t>
            </a:r>
            <a: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? </a:t>
            </a:r>
          </a:p>
          <a:p>
            <a:pPr marL="0" marR="0" lvl="0" indent="0" algn="just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Přihlásil jsi se k účasti na matematické olympiádě – proč to teď vzdáváš? </a:t>
            </a:r>
          </a:p>
          <a:p>
            <a:pPr marL="0" marR="0" lvl="0" indent="0" algn="just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Lidé říkají, že se s tebou nedá mluvit – proč je to tak, jak říkají?</a:t>
            </a:r>
          </a:p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endParaRPr lang="cs-CZ" sz="600" b="1" dirty="0" smtClean="0">
              <a:solidFill>
                <a:srgbClr val="000000"/>
              </a:solidFill>
              <a:cs typeface="Arial" pitchFamily="34" charset="0"/>
            </a:endParaRPr>
          </a:p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cs-CZ" b="1" dirty="0" smtClean="0">
                <a:solidFill>
                  <a:srgbClr val="000000"/>
                </a:solidFill>
                <a:cs typeface="Arial" pitchFamily="34" charset="0"/>
              </a:rPr>
              <a:t>Komplex méněcennosti</a:t>
            </a:r>
          </a:p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cs-CZ" dirty="0" smtClean="0">
                <a:solidFill>
                  <a:srgbClr val="000000"/>
                </a:solidFill>
                <a:cs typeface="Arial" pitchFamily="34" charset="0"/>
              </a:rPr>
              <a:t>Ty jsi tu tak dlouho a tohle neznáš? </a:t>
            </a:r>
          </a:p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cs-CZ" dirty="0" smtClean="0">
                <a:solidFill>
                  <a:srgbClr val="000000"/>
                </a:solidFill>
                <a:cs typeface="Arial" pitchFamily="34" charset="0"/>
              </a:rPr>
              <a:t>Jak je možné, že to nedokážeš? </a:t>
            </a:r>
          </a:p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cs-CZ" dirty="0" smtClean="0">
                <a:solidFill>
                  <a:srgbClr val="000000"/>
                </a:solidFill>
                <a:cs typeface="Arial" pitchFamily="34" charset="0"/>
              </a:rPr>
              <a:t>Víš, že to vždycky zkazíš? </a:t>
            </a:r>
          </a:p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cs-CZ" dirty="0" smtClean="0">
                <a:solidFill>
                  <a:srgbClr val="000000"/>
                </a:solidFill>
                <a:cs typeface="Arial" pitchFamily="34" charset="0"/>
              </a:rPr>
              <a:t>Co od tebe vůbec můžu čekat? </a:t>
            </a:r>
          </a:p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cs-CZ" dirty="0" smtClean="0">
                <a:solidFill>
                  <a:srgbClr val="000000"/>
                </a:solidFill>
                <a:cs typeface="Arial" pitchFamily="34" charset="0"/>
              </a:rPr>
              <a:t>Viděl jsi praxi aspoň z  rychlíku?</a:t>
            </a:r>
          </a:p>
          <a:p>
            <a:pPr marL="342900" marR="0" lvl="0" indent="-173038" algn="just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endParaRPr kumimoji="0" lang="cs-CZ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342900" marR="0" lvl="0" indent="-342900" algn="just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 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 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281" r="20788"/>
          <a:stretch>
            <a:fillRect/>
          </a:stretch>
        </p:blipFill>
        <p:spPr>
          <a:xfrm>
            <a:off x="3419872" y="3501008"/>
            <a:ext cx="1728193" cy="1554489"/>
          </a:xfrm>
          <a:prstGeom prst="rect">
            <a:avLst/>
          </a:prstGeom>
        </p:spPr>
      </p:pic>
      <p:pic>
        <p:nvPicPr>
          <p:cNvPr id="7" name="Obrázek 6" descr="G:\SMARTER\ŠABLONY MATERIÁLŮ,SNÍMKŮ,POZADÍ NOVÉ\smarter_nove_logo_pruhledne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6093296"/>
            <a:ext cx="1152128" cy="2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élník 7"/>
          <p:cNvSpPr/>
          <p:nvPr/>
        </p:nvSpPr>
        <p:spPr>
          <a:xfrm>
            <a:off x="8532440" y="6381328"/>
            <a:ext cx="3545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13</a:t>
            </a:r>
            <a:endParaRPr lang="cs-CZ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sz="3600" b="1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CVIČENÍ KLADENÍ OTÁZEK </a:t>
            </a:r>
            <a:endParaRPr lang="cs-CZ" sz="3600" dirty="0" smtClean="0"/>
          </a:p>
        </p:txBody>
      </p:sp>
      <p:graphicFrame>
        <p:nvGraphicFramePr>
          <p:cNvPr id="20" name="Tabulka 19"/>
          <p:cNvGraphicFramePr>
            <a:graphicFrameLocks noGrp="1"/>
          </p:cNvGraphicFramePr>
          <p:nvPr/>
        </p:nvGraphicFramePr>
        <p:xfrm>
          <a:off x="467544" y="1052736"/>
          <a:ext cx="3888431" cy="465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2996290"/>
                <a:gridCol w="255817"/>
                <a:gridCol w="276284"/>
              </a:tblGrid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1" dirty="0" smtClean="0">
                        <a:solidFill>
                          <a:srgbClr val="000000"/>
                        </a:solidFill>
                      </a:endParaRP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dirty="0" smtClean="0">
                          <a:solidFill>
                            <a:schemeClr val="bg1"/>
                          </a:solidFill>
                        </a:rPr>
                        <a:t>Je to vhodná </a:t>
                      </a:r>
                      <a:r>
                        <a:rPr lang="cs-CZ" sz="1200" b="1" dirty="0" err="1" smtClean="0">
                          <a:solidFill>
                            <a:schemeClr val="bg1"/>
                          </a:solidFill>
                        </a:rPr>
                        <a:t>koučovací</a:t>
                      </a:r>
                      <a:r>
                        <a:rPr lang="cs-CZ" sz="1200" b="1" dirty="0" smtClean="0">
                          <a:solidFill>
                            <a:schemeClr val="bg1"/>
                          </a:solidFill>
                        </a:rPr>
                        <a:t> otázka?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A</a:t>
                      </a:r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N</a:t>
                      </a:r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srgbClr val="000000"/>
                          </a:solidFill>
                        </a:rPr>
                        <a:t>Jak se cítíš?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2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Chceš slyšet, v čem je tvůj problém?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srgbClr val="000000"/>
                          </a:solidFill>
                        </a:rPr>
                        <a:t>Co uděláš, když to nevyjde?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srgbClr val="000000"/>
                          </a:solidFill>
                        </a:rPr>
                        <a:t>Jaké máš nápady?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srgbClr val="000000"/>
                          </a:solidFill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srgbClr val="000000"/>
                          </a:solidFill>
                        </a:rPr>
                        <a:t>Víš, proč jsem tě sem pozval?</a:t>
                      </a:r>
                      <a:endParaRPr lang="cs-CZ" sz="1100" i="1" dirty="0" smtClean="0">
                        <a:solidFill>
                          <a:srgbClr val="000000"/>
                        </a:solidFill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6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Nechceš se rozvinout v oblasti komunikace?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7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Na čem chceš pracovat?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8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Co takhle zapracovat na tvé slabé stránce?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9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A nemohl bys sis dát za cíl…?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10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Můžeš být konkrétnější?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11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A není problém v tvém přístupu?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srgbClr val="000000"/>
                          </a:solidFill>
                        </a:rPr>
                        <a:t>12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srgbClr val="000000"/>
                          </a:solidFill>
                        </a:rPr>
                        <a:t>Co tě nejvíc trápí a co tě nejvíc baví?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13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Dokdy to zjistíš?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14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A není příčinou tvůj vztah s …?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</a:tbl>
          </a:graphicData>
        </a:graphic>
      </p:graphicFrame>
      <p:graphicFrame>
        <p:nvGraphicFramePr>
          <p:cNvPr id="21" name="Tabulka 20"/>
          <p:cNvGraphicFramePr>
            <a:graphicFrameLocks noGrp="1"/>
          </p:cNvGraphicFramePr>
          <p:nvPr/>
        </p:nvGraphicFramePr>
        <p:xfrm>
          <a:off x="4788024" y="1052736"/>
          <a:ext cx="3888431" cy="471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2996290"/>
                <a:gridCol w="255817"/>
                <a:gridCol w="276284"/>
              </a:tblGrid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1" dirty="0" smtClean="0">
                        <a:solidFill>
                          <a:srgbClr val="000000"/>
                        </a:solidFill>
                      </a:endParaRP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dirty="0" smtClean="0">
                          <a:solidFill>
                            <a:schemeClr val="bg1"/>
                          </a:solidFill>
                        </a:rPr>
                        <a:t>Je to vhodná </a:t>
                      </a:r>
                      <a:r>
                        <a:rPr lang="cs-CZ" sz="1200" b="1" dirty="0" err="1" smtClean="0">
                          <a:solidFill>
                            <a:schemeClr val="bg1"/>
                          </a:solidFill>
                        </a:rPr>
                        <a:t>koučovací</a:t>
                      </a:r>
                      <a:r>
                        <a:rPr lang="cs-CZ" sz="1200" b="1" dirty="0" smtClean="0">
                          <a:solidFill>
                            <a:schemeClr val="bg1"/>
                          </a:solidFill>
                        </a:rPr>
                        <a:t> otázka?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A</a:t>
                      </a:r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N</a:t>
                      </a:r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srgbClr val="000000"/>
                          </a:solidFill>
                        </a:rPr>
                        <a:t>15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srgbClr val="000000"/>
                          </a:solidFill>
                        </a:rPr>
                        <a:t>Z tvé práce nemám dobrý pocit. Co ty na to?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16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V čem ti můžu pomoci?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17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Kde (případně co) se musí změnit, abys byl spokojen?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964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18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Proč nejít střední cestou?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19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Nemůže jít třeba o osobní problém?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20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Jak jsi poznal pokrok?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21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Jak budeš získávat ostatní</a:t>
                      </a:r>
                      <a:r>
                        <a:rPr lang="cs-CZ" sz="1100" i="1" baseline="0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 pro svůj projekt?</a:t>
                      </a:r>
                      <a:endParaRPr lang="cs-CZ" sz="1100" i="1" dirty="0" smtClean="0">
                        <a:solidFill>
                          <a:prstClr val="black"/>
                        </a:solidFill>
                        <a:cs typeface="Arial" pitchFamily="34" charset="0"/>
                      </a:endParaRP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22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Nechceš to udělat takto?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23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Jaké</a:t>
                      </a:r>
                      <a:r>
                        <a:rPr lang="cs-CZ" sz="1100" i="1" baseline="0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 využiješ zdroje k té seminární práci?</a:t>
                      </a:r>
                      <a:endParaRPr lang="cs-CZ" sz="1100" i="1" dirty="0" smtClean="0">
                        <a:solidFill>
                          <a:prstClr val="black"/>
                        </a:solidFill>
                        <a:cs typeface="Arial" pitchFamily="34" charset="0"/>
                      </a:endParaRP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24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Co přesně chceš změnit?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25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Nebude mít tento krok náhodou vliv na…?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26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Co tě vedlo k tomuto řešení?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27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Nemáš</a:t>
                      </a:r>
                      <a:r>
                        <a:rPr lang="cs-CZ" sz="1100" i="1" baseline="0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 už tohle náhodou umět?</a:t>
                      </a:r>
                      <a:endParaRPr lang="cs-CZ" sz="1100" i="1" dirty="0" smtClean="0">
                        <a:solidFill>
                          <a:prstClr val="black"/>
                        </a:solidFill>
                        <a:cs typeface="Arial" pitchFamily="34" charset="0"/>
                      </a:endParaRP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  <a:tr h="209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srgbClr val="000000"/>
                          </a:solidFill>
                        </a:rPr>
                        <a:t>28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i="1" dirty="0" smtClean="0">
                          <a:solidFill>
                            <a:srgbClr val="000000"/>
                          </a:solidFill>
                        </a:rPr>
                        <a:t>Nad čím přemýšlíš v posledních dnech?</a:t>
                      </a:r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T="36000" marB="0" anchor="ctr"/>
                </a:tc>
              </a:tr>
            </a:tbl>
          </a:graphicData>
        </a:graphic>
      </p:graphicFrame>
      <p:sp>
        <p:nvSpPr>
          <p:cNvPr id="22" name="Obdélník 21"/>
          <p:cNvSpPr/>
          <p:nvPr/>
        </p:nvSpPr>
        <p:spPr bwMode="auto">
          <a:xfrm rot="10800000">
            <a:off x="1403648" y="6093296"/>
            <a:ext cx="5472608" cy="246221"/>
          </a:xfrm>
          <a:prstGeom prst="rect">
            <a:avLst/>
          </a:prstGeom>
          <a:solidFill>
            <a:srgbClr val="EAEAE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</a:pPr>
            <a:r>
              <a:rPr lang="cs-CZ" sz="1000" i="1" dirty="0" smtClean="0"/>
              <a:t>Vhodné </a:t>
            </a:r>
            <a:r>
              <a:rPr lang="cs-CZ" sz="1000" i="1" dirty="0" err="1" smtClean="0"/>
              <a:t>koučovací</a:t>
            </a:r>
            <a:r>
              <a:rPr lang="cs-CZ" sz="1000" i="1" dirty="0" smtClean="0"/>
              <a:t> otázky jsou č.: 1, 3, 4, 7, 10, 12, 13, 16, 17, 20, 21, 23, 24, 26, 28  </a:t>
            </a:r>
            <a:endParaRPr kumimoji="0" lang="cs-CZ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Obrázek 5" descr="G:\SMARTER\ŠABLONY MATERIÁLŮ,SNÍMKŮ,POZADÍ NOVÉ\smarter_nove_logo_pruhledne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6093296"/>
            <a:ext cx="1152128" cy="2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8532440" y="6381328"/>
            <a:ext cx="3978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14 </a:t>
            </a:r>
            <a:endParaRPr lang="cs-CZ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6711"/>
            <a:ext cx="8458200" cy="576163"/>
          </a:xfrm>
        </p:spPr>
        <p:txBody>
          <a:bodyPr/>
          <a:lstStyle/>
          <a:p>
            <a:pPr eaLnBrk="1" hangingPunct="1">
              <a:defRPr/>
            </a:pPr>
            <a:r>
              <a:rPr lang="cs-CZ" sz="36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7. UMÍME KOUČOVANÉMU NASLOUCHAT?</a:t>
            </a:r>
            <a:r>
              <a:rPr lang="cs-CZ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cs-CZ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cs-CZ" b="1" dirty="0" smtClean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79512" y="1484785"/>
            <a:ext cx="8784976" cy="4173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cs-CZ" dirty="0" smtClean="0"/>
              <a:t>Koučování klade velké nároky na pedagoga z hlediska jeho schopnosti nejen správně se ptát, ale i naslouchat. </a:t>
            </a:r>
          </a:p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cs-CZ" sz="1200" b="1" dirty="0" smtClean="0"/>
              <a:t>Co </a:t>
            </a:r>
            <a:r>
              <a:rPr lang="cs-CZ" sz="1200" b="1" dirty="0"/>
              <a:t>to je aktivní naslouchání? </a:t>
            </a:r>
            <a:r>
              <a:rPr lang="cs-CZ" sz="1200" dirty="0"/>
              <a:t>Způsob, při kterém nejen registrujeme, co  </a:t>
            </a:r>
            <a:r>
              <a:rPr lang="cs-CZ" sz="1200" dirty="0" smtClean="0"/>
              <a:t>žák/kolega říká</a:t>
            </a:r>
            <a:r>
              <a:rPr lang="cs-CZ" sz="1200" dirty="0"/>
              <a:t>, ale současně </a:t>
            </a:r>
            <a:r>
              <a:rPr lang="cs-CZ" dirty="0" smtClean="0"/>
              <a:t>ho </a:t>
            </a:r>
            <a:r>
              <a:rPr lang="cs-CZ" sz="1200" dirty="0" smtClean="0"/>
              <a:t>povzbuzujeme </a:t>
            </a:r>
            <a:r>
              <a:rPr lang="cs-CZ" sz="1200" dirty="0"/>
              <a:t>ke sdělování </a:t>
            </a:r>
            <a:r>
              <a:rPr lang="cs-CZ" sz="1200" dirty="0" smtClean="0"/>
              <a:t>informací, volnému vyjadřování myšlenek, představ,  názorů a postojů </a:t>
            </a:r>
            <a:r>
              <a:rPr lang="cs-CZ" sz="1200" dirty="0"/>
              <a:t>neverbálními i verbálními prostředky. </a:t>
            </a:r>
            <a:r>
              <a:rPr lang="cs-CZ" sz="1200" dirty="0" smtClean="0"/>
              <a:t>Aktivním nasloucháním nejen získáváme potřebné informace, ale zároveň i ověřujeme vzájemné pochopení. </a:t>
            </a:r>
          </a:p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cs-CZ" sz="1200" b="1" dirty="0" smtClean="0"/>
              <a:t>Jak </a:t>
            </a:r>
            <a:r>
              <a:rPr lang="cs-CZ" sz="1200" b="1" dirty="0"/>
              <a:t>aktivně naslouchat?</a:t>
            </a:r>
          </a:p>
          <a:p>
            <a:pPr marL="269875" indent="-269875"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cs-CZ" sz="1200" dirty="0" smtClean="0"/>
              <a:t>Dávejte </a:t>
            </a:r>
            <a:r>
              <a:rPr lang="cs-CZ" sz="1200" dirty="0"/>
              <a:t>najevo své zaujetí pro jeho řeč. Dívejte se s očekáváním, když začíná hovořit. </a:t>
            </a:r>
            <a:r>
              <a:rPr lang="cs-CZ" sz="1200" dirty="0" smtClean="0"/>
              <a:t>Svým postojem vyjádřete, že </a:t>
            </a:r>
            <a:r>
              <a:rPr lang="cs-CZ" dirty="0" smtClean="0"/>
              <a:t>budete naslouchat, </a:t>
            </a:r>
            <a:r>
              <a:rPr lang="cs-CZ" sz="1200" dirty="0" smtClean="0"/>
              <a:t> </a:t>
            </a:r>
            <a:r>
              <a:rPr lang="cs-CZ" sz="1200" dirty="0"/>
              <a:t>dívejte se na něj, mimikou a případně i gesty naznačte, že plně vnímáte</a:t>
            </a:r>
            <a:r>
              <a:rPr lang="cs-CZ" sz="1200" dirty="0" smtClean="0"/>
              <a:t>, co </a:t>
            </a:r>
            <a:r>
              <a:rPr lang="cs-CZ" sz="1200" dirty="0"/>
              <a:t>říká. Využívejte „zrcadlení“, postojovou odezvu.</a:t>
            </a:r>
          </a:p>
          <a:p>
            <a:pPr marL="269875" indent="-269875"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cs-CZ" sz="1200" dirty="0" smtClean="0"/>
              <a:t>Klaďte </a:t>
            </a:r>
            <a:r>
              <a:rPr lang="cs-CZ" sz="1200" dirty="0"/>
              <a:t>otázky k tomu, co právě řekl. Ujasněte si, o </a:t>
            </a:r>
            <a:r>
              <a:rPr lang="cs-CZ" sz="1200" dirty="0" smtClean="0"/>
              <a:t>čem </a:t>
            </a:r>
            <a:r>
              <a:rPr lang="cs-CZ" sz="1200" dirty="0"/>
              <a:t>hovoří, ujistěte se, že jste vše správně slyšeli, pamatujte na různé typy otázek (otevřené, uzavřené, hypotetické). </a:t>
            </a:r>
          </a:p>
          <a:p>
            <a:pPr marL="269875" indent="-269875"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cs-CZ" sz="1200" dirty="0" smtClean="0"/>
              <a:t>Nedokončujte </a:t>
            </a:r>
            <a:r>
              <a:rPr lang="cs-CZ" sz="1200" dirty="0"/>
              <a:t>věty </a:t>
            </a:r>
            <a:r>
              <a:rPr lang="cs-CZ" sz="1200" dirty="0" smtClean="0"/>
              <a:t>druhého.  </a:t>
            </a:r>
            <a:endParaRPr lang="cs-CZ" sz="1200" dirty="0"/>
          </a:p>
          <a:p>
            <a:pPr marL="269875" indent="-269875"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cs-CZ" sz="1200" dirty="0" smtClean="0"/>
              <a:t>Ověřte </a:t>
            </a:r>
            <a:r>
              <a:rPr lang="cs-CZ" sz="1200" dirty="0"/>
              <a:t>si, že jste správně pochopili podstatu sdělení druhé strany.</a:t>
            </a:r>
          </a:p>
          <a:p>
            <a:pPr marL="269875" indent="-269875"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cs-CZ" sz="1200" dirty="0" smtClean="0"/>
              <a:t>Nedejte </a:t>
            </a:r>
            <a:r>
              <a:rPr lang="cs-CZ" sz="1200" dirty="0"/>
              <a:t>se ovlivnit předsudky vůči druhé straně (pozor na „haló efekt“, zvlášť silně se projevuje právě při naslouchání.</a:t>
            </a:r>
          </a:p>
          <a:p>
            <a:pPr marL="269875" indent="-269875"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cs-CZ" sz="1200" dirty="0" smtClean="0"/>
              <a:t>Pokud </a:t>
            </a:r>
            <a:r>
              <a:rPr lang="cs-CZ" sz="1200" dirty="0"/>
              <a:t>to situace umožňuje, dělejte si poznámky</a:t>
            </a:r>
            <a:r>
              <a:rPr lang="cs-CZ" sz="1200" dirty="0" smtClean="0"/>
              <a:t>.</a:t>
            </a:r>
          </a:p>
          <a:p>
            <a:pPr marL="269875" indent="-269875"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cs-CZ" sz="1200" dirty="0" smtClean="0"/>
              <a:t>Buďte </a:t>
            </a:r>
            <a:r>
              <a:rPr lang="cs-CZ" sz="1200" dirty="0"/>
              <a:t>trpěliví, zbytečně nepřerušujte </a:t>
            </a:r>
            <a:r>
              <a:rPr lang="cs-CZ" sz="1200" dirty="0" smtClean="0"/>
              <a:t>hovořícího, </a:t>
            </a:r>
            <a:r>
              <a:rPr lang="cs-CZ" sz="1200" dirty="0"/>
              <a:t>zvláště ne slovy „ano, ale…“. Chcete-li jeho řeč zkrátit, využijte opět formu otázek, které </a:t>
            </a:r>
            <a:r>
              <a:rPr lang="cs-CZ" dirty="0" smtClean="0"/>
              <a:t>ho</a:t>
            </a:r>
            <a:r>
              <a:rPr lang="cs-CZ" sz="1200" dirty="0" smtClean="0"/>
              <a:t> </a:t>
            </a:r>
            <a:r>
              <a:rPr lang="cs-CZ" sz="1200" dirty="0"/>
              <a:t>povedou zpět k tématu, které chcete probrat.</a:t>
            </a:r>
          </a:p>
        </p:txBody>
      </p:sp>
      <p:pic>
        <p:nvPicPr>
          <p:cNvPr id="5" name="Obrázek 4" descr="G:\SMARTER\ŠABLONY MATERIÁLŮ,SNÍMKŮ,POZADÍ NOVÉ\smarter_nove_logo_pruhledne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6093296"/>
            <a:ext cx="1152128" cy="2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8532440" y="6381328"/>
            <a:ext cx="3545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15</a:t>
            </a:r>
            <a:endParaRPr lang="cs-CZ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458200" cy="720080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cs-CZ" sz="3600" b="1" kern="1200" dirty="0" smtClean="0">
                <a:solidFill>
                  <a:srgbClr val="77777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8. TECHNIKA GROW</a:t>
            </a:r>
            <a:endParaRPr lang="cs-CZ" sz="3600" b="1" kern="1200" dirty="0">
              <a:solidFill>
                <a:srgbClr val="777777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107504" y="980728"/>
            <a:ext cx="8856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1200" dirty="0" smtClean="0"/>
              <a:t>Autorem techniky GROW je Sir John Whitmore, považovaný za jednoho z „otců zakladatelů“ koučování. Jedná se o postup kladení otázek, který lze využít v každém koučovacím rozhovoru. Anglické slovo GROW znamená v češtině „růst“ a je mnemotechnickou pomůckou k zapamatování čtyř  na sebe navazujících oblastí, na které se lze v koučovacím rozhovoru zaměřit. </a:t>
            </a:r>
            <a:r>
              <a:rPr lang="cs-CZ" noProof="1" smtClean="0"/>
              <a:t>Model GROW je univerzální nástroj pro koučování, lze jej využít při individuálním koučování i koučování skupiny. 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750" t="6266" r="10417" b="6015"/>
          <a:stretch>
            <a:fillRect/>
          </a:stretch>
        </p:blipFill>
        <p:spPr>
          <a:xfrm>
            <a:off x="467544" y="1988840"/>
            <a:ext cx="2808312" cy="1912828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3851920" y="2060848"/>
            <a:ext cx="4752528" cy="1577355"/>
          </a:xfrm>
          <a:prstGeom prst="rect">
            <a:avLst/>
          </a:prstGeom>
          <a:noFill/>
          <a:ln>
            <a:solidFill>
              <a:schemeClr val="bg2"/>
            </a:solidFill>
            <a:prstDash val="dashDot"/>
          </a:ln>
        </p:spPr>
        <p:txBody>
          <a:bodyPr wrap="square" rtlCol="0">
            <a:spAutoFit/>
          </a:bodyPr>
          <a:lstStyle/>
          <a:p>
            <a:endParaRPr lang="cs-CZ" sz="5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cs-CZ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 .. 	Goal .. 			Cíl</a:t>
            </a:r>
          </a:p>
          <a:p>
            <a:r>
              <a:rPr lang="cs-CZ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 .. 	Reality .. 			Realita</a:t>
            </a:r>
          </a:p>
          <a:p>
            <a:r>
              <a:rPr lang="cs-CZ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 .. 	Options .. 			Možnosti</a:t>
            </a:r>
          </a:p>
          <a:p>
            <a:r>
              <a:rPr lang="cs-CZ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 .. 	What, when, who, will .. 	Volba</a:t>
            </a:r>
          </a:p>
          <a:p>
            <a:endParaRPr lang="cs-CZ" sz="5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107504" y="4005064"/>
            <a:ext cx="892899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1200" dirty="0" smtClean="0"/>
              <a:t>Techniku GROW lze využít ve fázi hledání řešení – po uzavření kontraktu kouč přejde k otázkám směřujícím k nastavení krátkodobých a dlouhodobých cílů dané oblasti (Goal). Jakmile žák/kolega definuje cíle, přechází kouč k otázkám zaměřeným na popis reálného stavu v dané oblasti (Reality) a pomáhá tak žákovi/kolegovi uvědomovat si oblasti, ve kterých bude třeba učinit změny. Následně kouč otázkami pomáhá prozkoumat možnosti (Options) a alternativní strategie, jak lze dosáhnout vysněných cílů. Poslední série otázek vede k volbě – CO žák/kolega podnikne, KDY to podnikne, KDO bude do akce zapojen a jaká je VŮLE kroky učinit (What, When, Who, Will). </a:t>
            </a:r>
          </a:p>
          <a:p>
            <a:pPr algn="just"/>
            <a:r>
              <a:rPr lang="cs-CZ" sz="1200" dirty="0" smtClean="0"/>
              <a:t>Vzhledem k tomu, že technika už sama o sobě obsahuje tvorbu akčního plánu, pokračuje kouč zhodnocením celého rozhovoru a koučovací sezení uzavře motivací klienta. </a:t>
            </a:r>
          </a:p>
        </p:txBody>
      </p:sp>
      <p:pic>
        <p:nvPicPr>
          <p:cNvPr id="7" name="Obrázek 6" descr="G:\SMARTER\ŠABLONY MATERIÁLŮ,SNÍMKŮ,POZADÍ NOVÉ\smarter_nove_logo_pruhledne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6093296"/>
            <a:ext cx="1152128" cy="2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élník 7"/>
          <p:cNvSpPr/>
          <p:nvPr/>
        </p:nvSpPr>
        <p:spPr>
          <a:xfrm>
            <a:off x="8532440" y="6381328"/>
            <a:ext cx="3978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16 </a:t>
            </a:r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76777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24136"/>
          </a:xfrm>
        </p:spPr>
        <p:txBody>
          <a:bodyPr/>
          <a:lstStyle/>
          <a:p>
            <a:pPr>
              <a:defRPr/>
            </a:pPr>
            <a:r>
              <a:rPr lang="cs-CZ" sz="36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KOUČOVACÍ OTÁZKY </a:t>
            </a:r>
            <a:br>
              <a:rPr lang="cs-CZ" sz="36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cs-CZ" sz="36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TECHNIKA „GROW“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512" y="1268760"/>
            <a:ext cx="4176464" cy="2376264"/>
          </a:xfrm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36000" tIns="45720" rIns="36000" bIns="45720" numCol="1" anchor="t" anchorCtr="0" compatLnSpc="1">
            <a:prstTxWarp prst="textNoShape">
              <a:avLst/>
            </a:prstTxWarp>
          </a:bodyPr>
          <a:lstStyle/>
          <a:p>
            <a:pPr marL="177800" indent="-88900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cs-CZ" sz="1200" b="1" dirty="0" smtClean="0">
                <a:solidFill>
                  <a:schemeClr val="tx1"/>
                </a:solidFill>
              </a:rPr>
              <a:t>1)  Cíl - GOAL</a:t>
            </a:r>
          </a:p>
          <a:p>
            <a:pPr marL="177800" indent="-88900">
              <a:spcBef>
                <a:spcPts val="0"/>
              </a:spcBef>
              <a:defRPr/>
            </a:pPr>
            <a:r>
              <a:rPr lang="cs-CZ" sz="1200" dirty="0" smtClean="0">
                <a:solidFill>
                  <a:schemeClr val="tx1"/>
                </a:solidFill>
              </a:rPr>
              <a:t>Jaký cíl má tato diskuse?</a:t>
            </a:r>
          </a:p>
          <a:p>
            <a:pPr marL="177800" indent="-88900">
              <a:spcBef>
                <a:spcPts val="0"/>
              </a:spcBef>
              <a:defRPr/>
            </a:pPr>
            <a:r>
              <a:rPr lang="cs-CZ" sz="1200" dirty="0" smtClean="0">
                <a:solidFill>
                  <a:schemeClr val="tx1"/>
                </a:solidFill>
              </a:rPr>
              <a:t>Co se chcete naučit?</a:t>
            </a:r>
          </a:p>
          <a:p>
            <a:pPr marL="177800" indent="-88900">
              <a:spcBef>
                <a:spcPts val="0"/>
              </a:spcBef>
              <a:defRPr/>
            </a:pPr>
            <a:r>
              <a:rPr lang="cs-CZ" sz="1200" dirty="0" smtClean="0">
                <a:solidFill>
                  <a:schemeClr val="tx1"/>
                </a:solidFill>
              </a:rPr>
              <a:t>Za jak dlouho toho chcete dosáhnout?</a:t>
            </a:r>
          </a:p>
          <a:p>
            <a:pPr marL="177800" indent="-88900">
              <a:lnSpc>
                <a:spcPct val="120000"/>
              </a:lnSpc>
              <a:spcBef>
                <a:spcPts val="0"/>
              </a:spcBef>
              <a:defRPr/>
            </a:pPr>
            <a:r>
              <a:rPr lang="cs-CZ" sz="1200" dirty="0" smtClean="0">
                <a:solidFill>
                  <a:schemeClr val="tx1"/>
                </a:solidFill>
              </a:rPr>
              <a:t>Jedná se o konečný cíl nebo na něj budete navazovat?</a:t>
            </a:r>
          </a:p>
          <a:p>
            <a:pPr marL="177800" indent="-95250">
              <a:spcBef>
                <a:spcPts val="0"/>
              </a:spcBef>
              <a:tabLst>
                <a:tab pos="177800" algn="l"/>
              </a:tabLst>
            </a:pPr>
            <a:r>
              <a:rPr lang="cs-CZ" sz="1200" dirty="0" smtClean="0">
                <a:solidFill>
                  <a:schemeClr val="tx1"/>
                </a:solidFill>
              </a:rPr>
              <a:t>Co pozitivního to přinese, jak je to obtížné, dosažitelné,   měřitelné?</a:t>
            </a:r>
            <a:r>
              <a:rPr lang="cs-CZ" sz="1200" dirty="0" smtClean="0"/>
              <a:t> </a:t>
            </a:r>
            <a:r>
              <a:rPr lang="cs-CZ" sz="1200" dirty="0" smtClean="0">
                <a:solidFill>
                  <a:schemeClr val="tx1"/>
                </a:solidFill>
              </a:rPr>
              <a:t>Co je pro vás nyní důležité?</a:t>
            </a:r>
          </a:p>
          <a:p>
            <a:pPr marL="177800" indent="-95250">
              <a:spcBef>
                <a:spcPts val="0"/>
              </a:spcBef>
              <a:tabLst>
                <a:tab pos="177800" algn="l"/>
              </a:tabLst>
            </a:pPr>
            <a:r>
              <a:rPr lang="cs-CZ" sz="1200" dirty="0" smtClean="0">
                <a:solidFill>
                  <a:schemeClr val="tx1"/>
                </a:solidFill>
              </a:rPr>
              <a:t>Co bude výstupem úkolu?</a:t>
            </a:r>
          </a:p>
          <a:p>
            <a:pPr marL="177800" indent="-95250">
              <a:spcBef>
                <a:spcPts val="0"/>
              </a:spcBef>
              <a:tabLst>
                <a:tab pos="177800" algn="l"/>
              </a:tabLst>
            </a:pPr>
            <a:r>
              <a:rPr lang="cs-CZ" sz="1200" dirty="0" smtClean="0">
                <a:solidFill>
                  <a:schemeClr val="tx1"/>
                </a:solidFill>
              </a:rPr>
              <a:t>V čem by vám změna měla pomoci?</a:t>
            </a:r>
          </a:p>
          <a:p>
            <a:pPr marL="177800" indent="-95250">
              <a:spcBef>
                <a:spcPts val="0"/>
              </a:spcBef>
              <a:tabLst>
                <a:tab pos="177800" algn="l"/>
              </a:tabLst>
            </a:pPr>
            <a:r>
              <a:rPr lang="cs-CZ" sz="1200" dirty="0" smtClean="0">
                <a:solidFill>
                  <a:schemeClr val="tx1"/>
                </a:solidFill>
              </a:rPr>
              <a:t>Jaký je důvod pro splnění cíle?</a:t>
            </a:r>
          </a:p>
          <a:p>
            <a:pPr marL="177800" indent="-95250">
              <a:spcBef>
                <a:spcPts val="0"/>
              </a:spcBef>
              <a:tabLst>
                <a:tab pos="177800" algn="l"/>
              </a:tabLst>
            </a:pPr>
            <a:r>
              <a:rPr lang="cs-CZ" sz="1200" dirty="0" smtClean="0">
                <a:solidFill>
                  <a:schemeClr val="tx1"/>
                </a:solidFill>
              </a:rPr>
              <a:t>Jak popíšete cílový stav, když se zaměříte na přínosy?</a:t>
            </a:r>
          </a:p>
          <a:p>
            <a:pPr marL="177800" indent="-95250">
              <a:spcBef>
                <a:spcPts val="0"/>
              </a:spcBef>
              <a:tabLst>
                <a:tab pos="177800" algn="l"/>
              </a:tabLst>
            </a:pPr>
            <a:r>
              <a:rPr lang="cs-CZ" sz="1200" dirty="0" smtClean="0">
                <a:solidFill>
                  <a:schemeClr val="tx1"/>
                </a:solidFill>
              </a:rPr>
              <a:t>Co je třeba si uvědomit v souvislosti s realizací úkolu?</a:t>
            </a:r>
          </a:p>
          <a:p>
            <a:pPr marL="177800" indent="-88900">
              <a:lnSpc>
                <a:spcPct val="120000"/>
              </a:lnSpc>
              <a:spcBef>
                <a:spcPct val="0"/>
              </a:spcBef>
              <a:defRPr/>
            </a:pPr>
            <a:endParaRPr lang="cs-CZ" sz="1200" dirty="0" smtClean="0"/>
          </a:p>
          <a:p>
            <a:pPr marL="177800" indent="-88900">
              <a:lnSpc>
                <a:spcPct val="120000"/>
              </a:lnSpc>
              <a:spcBef>
                <a:spcPct val="25000"/>
              </a:spcBef>
              <a:buFontTx/>
              <a:buNone/>
              <a:defRPr/>
            </a:pPr>
            <a:r>
              <a:rPr lang="cs-CZ" sz="1200" dirty="0" smtClean="0"/>
              <a:t> </a:t>
            </a:r>
          </a:p>
          <a:p>
            <a:pPr marL="177800" indent="-88900">
              <a:lnSpc>
                <a:spcPct val="120000"/>
              </a:lnSpc>
              <a:spcBef>
                <a:spcPct val="25000"/>
              </a:spcBef>
              <a:buFontTx/>
              <a:buChar char=" "/>
              <a:defRPr/>
            </a:pPr>
            <a:endParaRPr lang="cs-CZ" sz="1200" dirty="0" smtClean="0"/>
          </a:p>
          <a:p>
            <a:pPr marL="177800" indent="-88900">
              <a:lnSpc>
                <a:spcPct val="120000"/>
              </a:lnSpc>
              <a:spcBef>
                <a:spcPct val="25000"/>
              </a:spcBef>
              <a:defRPr/>
            </a:pPr>
            <a:endParaRPr lang="cs-CZ" sz="1200" dirty="0" smtClean="0"/>
          </a:p>
          <a:p>
            <a:pPr marL="177800" indent="-88900">
              <a:lnSpc>
                <a:spcPct val="120000"/>
              </a:lnSpc>
              <a:spcBef>
                <a:spcPct val="25000"/>
              </a:spcBef>
              <a:buFontTx/>
              <a:buChar char=" "/>
              <a:defRPr/>
            </a:pPr>
            <a:r>
              <a:rPr lang="cs-CZ" sz="1200" b="1" dirty="0" smtClean="0"/>
              <a:t>.</a:t>
            </a:r>
            <a:endParaRPr lang="cs-CZ" sz="1200" dirty="0" smtClean="0"/>
          </a:p>
          <a:p>
            <a:pPr marL="177800" indent="-88900">
              <a:lnSpc>
                <a:spcPct val="120000"/>
              </a:lnSpc>
              <a:defRPr/>
            </a:pPr>
            <a:endParaRPr lang="cs-CZ" sz="1200" dirty="0" smtClean="0"/>
          </a:p>
        </p:txBody>
      </p:sp>
      <p:sp>
        <p:nvSpPr>
          <p:cNvPr id="90116" name="Rectangle 5"/>
          <p:cNvSpPr>
            <a:spLocks noChangeArrowheads="1"/>
          </p:cNvSpPr>
          <p:nvPr/>
        </p:nvSpPr>
        <p:spPr bwMode="auto">
          <a:xfrm>
            <a:off x="179512" y="3717032"/>
            <a:ext cx="4176464" cy="193899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buFont typeface="Symbol" pitchFamily="18" charset="2"/>
              <a:buNone/>
              <a:defRPr/>
            </a:pPr>
            <a:r>
              <a:rPr lang="cs-CZ" sz="1200" b="1" dirty="0">
                <a:solidFill>
                  <a:srgbClr val="000000"/>
                </a:solidFill>
              </a:rPr>
              <a:t>2)  Realita - REALITY</a:t>
            </a:r>
          </a:p>
          <a:p>
            <a:pPr eaLnBrk="0" hangingPunct="0">
              <a:spcBef>
                <a:spcPts val="0"/>
              </a:spcBef>
              <a:buFontTx/>
              <a:buChar char="•"/>
              <a:defRPr/>
            </a:pPr>
            <a:r>
              <a:rPr lang="cs-CZ" sz="1200" dirty="0">
                <a:solidFill>
                  <a:srgbClr val="000000"/>
                </a:solidFill>
              </a:rPr>
              <a:t> Jaký je současný </a:t>
            </a:r>
            <a:r>
              <a:rPr lang="cs-CZ" sz="1200" dirty="0" smtClean="0">
                <a:solidFill>
                  <a:srgbClr val="000000"/>
                </a:solidFill>
              </a:rPr>
              <a:t>stav (co</a:t>
            </a:r>
            <a:r>
              <a:rPr lang="cs-CZ" sz="1200" dirty="0">
                <a:solidFill>
                  <a:srgbClr val="000000"/>
                </a:solidFill>
              </a:rPr>
              <a:t>, kdy, kde, kolik</a:t>
            </a:r>
            <a:r>
              <a:rPr lang="cs-CZ" sz="1200" dirty="0" smtClean="0">
                <a:solidFill>
                  <a:srgbClr val="000000"/>
                </a:solidFill>
              </a:rPr>
              <a:t>)?</a:t>
            </a:r>
            <a:endParaRPr lang="cs-CZ" sz="1200" dirty="0">
              <a:solidFill>
                <a:srgbClr val="000000"/>
              </a:solidFill>
            </a:endParaRPr>
          </a:p>
          <a:p>
            <a:pPr eaLnBrk="0" hangingPunct="0">
              <a:spcBef>
                <a:spcPts val="0"/>
              </a:spcBef>
              <a:buFontTx/>
              <a:buChar char="•"/>
              <a:defRPr/>
            </a:pPr>
            <a:r>
              <a:rPr lang="cs-CZ" sz="1200" dirty="0">
                <a:solidFill>
                  <a:srgbClr val="000000"/>
                </a:solidFill>
              </a:rPr>
              <a:t> Koho se to týká?</a:t>
            </a:r>
          </a:p>
          <a:p>
            <a:pPr eaLnBrk="0" hangingPunct="0">
              <a:spcBef>
                <a:spcPts val="0"/>
              </a:spcBef>
              <a:buFontTx/>
              <a:buChar char="•"/>
              <a:defRPr/>
            </a:pPr>
            <a:r>
              <a:rPr lang="cs-CZ" sz="1200" dirty="0">
                <a:solidFill>
                  <a:srgbClr val="000000"/>
                </a:solidFill>
              </a:rPr>
              <a:t> Co </a:t>
            </a:r>
            <a:r>
              <a:rPr lang="cs-CZ" sz="1200" dirty="0" smtClean="0">
                <a:solidFill>
                  <a:srgbClr val="000000"/>
                </a:solidFill>
              </a:rPr>
              <a:t>jste </a:t>
            </a:r>
            <a:r>
              <a:rPr lang="cs-CZ" sz="1200" dirty="0">
                <a:solidFill>
                  <a:srgbClr val="000000"/>
                </a:solidFill>
              </a:rPr>
              <a:t>v tom až dosud udělal?</a:t>
            </a:r>
          </a:p>
          <a:p>
            <a:pPr eaLnBrk="0" hangingPunct="0">
              <a:spcBef>
                <a:spcPts val="0"/>
              </a:spcBef>
              <a:buFontTx/>
              <a:buChar char="•"/>
              <a:defRPr/>
            </a:pPr>
            <a:r>
              <a:rPr lang="cs-CZ" sz="1200" dirty="0" smtClean="0">
                <a:solidFill>
                  <a:srgbClr val="000000"/>
                </a:solidFill>
              </a:rPr>
              <a:t>Jaké </a:t>
            </a:r>
            <a:r>
              <a:rPr lang="cs-CZ" sz="1200" dirty="0">
                <a:solidFill>
                  <a:srgbClr val="000000"/>
                </a:solidFill>
              </a:rPr>
              <a:t>jsou hlavní překážky nalezení cesty kupředu</a:t>
            </a:r>
            <a:r>
              <a:rPr lang="cs-CZ" sz="1200" dirty="0" smtClean="0">
                <a:solidFill>
                  <a:srgbClr val="000000"/>
                </a:solidFill>
              </a:rPr>
              <a:t>?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Jaké kroky je třeba udělat pro změnu?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Jaké faktory ovlivňují vaše rozhodnutí?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Co ještě potřebujete?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Je to, čím se nyní zabýváme, skutečná podstata situace?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Co dalšího ovlivňuje výsledek a v jakém rozsahu?</a:t>
            </a:r>
          </a:p>
        </p:txBody>
      </p:sp>
      <p:sp>
        <p:nvSpPr>
          <p:cNvPr id="90117" name="Rectangle 6"/>
          <p:cNvSpPr>
            <a:spLocks noChangeArrowheads="1"/>
          </p:cNvSpPr>
          <p:nvPr/>
        </p:nvSpPr>
        <p:spPr bwMode="auto">
          <a:xfrm>
            <a:off x="4716016" y="3717032"/>
            <a:ext cx="4248472" cy="193899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buFont typeface="Symbol" pitchFamily="18" charset="2"/>
              <a:buNone/>
              <a:defRPr/>
            </a:pPr>
            <a:r>
              <a:rPr lang="cs-CZ" sz="1200" b="1" dirty="0">
                <a:solidFill>
                  <a:srgbClr val="000000"/>
                </a:solidFill>
              </a:rPr>
              <a:t>4)  Volba - WILL</a:t>
            </a:r>
          </a:p>
          <a:p>
            <a:pPr eaLnBrk="0" hangingPunct="0">
              <a:spcBef>
                <a:spcPts val="0"/>
              </a:spcBef>
              <a:buFontTx/>
              <a:buChar char="•"/>
              <a:defRPr/>
            </a:pPr>
            <a:r>
              <a:rPr lang="cs-CZ" sz="1200" dirty="0">
                <a:solidFill>
                  <a:srgbClr val="000000"/>
                </a:solidFill>
              </a:rPr>
              <a:t> Co </a:t>
            </a:r>
            <a:r>
              <a:rPr lang="cs-CZ" sz="1200" dirty="0" smtClean="0">
                <a:solidFill>
                  <a:srgbClr val="000000"/>
                </a:solidFill>
              </a:rPr>
              <a:t>chcete </a:t>
            </a:r>
            <a:r>
              <a:rPr lang="cs-CZ" sz="1200" dirty="0">
                <a:solidFill>
                  <a:srgbClr val="000000"/>
                </a:solidFill>
              </a:rPr>
              <a:t>udělat?</a:t>
            </a:r>
          </a:p>
          <a:p>
            <a:pPr eaLnBrk="0" hangingPunct="0">
              <a:spcBef>
                <a:spcPts val="0"/>
              </a:spcBef>
              <a:buFontTx/>
              <a:buChar char="•"/>
              <a:defRPr/>
            </a:pPr>
            <a:r>
              <a:rPr lang="cs-CZ" sz="1200" dirty="0">
                <a:solidFill>
                  <a:srgbClr val="000000"/>
                </a:solidFill>
              </a:rPr>
              <a:t> Kdy to </a:t>
            </a:r>
            <a:r>
              <a:rPr lang="cs-CZ" sz="1200" dirty="0" smtClean="0">
                <a:solidFill>
                  <a:srgbClr val="000000"/>
                </a:solidFill>
              </a:rPr>
              <a:t>chcete </a:t>
            </a:r>
            <a:r>
              <a:rPr lang="cs-CZ" sz="1200" dirty="0">
                <a:solidFill>
                  <a:srgbClr val="000000"/>
                </a:solidFill>
              </a:rPr>
              <a:t>udělat?</a:t>
            </a:r>
          </a:p>
          <a:p>
            <a:pPr eaLnBrk="0" hangingPunct="0">
              <a:spcBef>
                <a:spcPts val="0"/>
              </a:spcBef>
              <a:buFontTx/>
              <a:buChar char="•"/>
              <a:defRPr/>
            </a:pPr>
            <a:r>
              <a:rPr lang="cs-CZ" sz="1200" dirty="0" smtClean="0">
                <a:solidFill>
                  <a:srgbClr val="000000"/>
                </a:solidFill>
              </a:rPr>
              <a:t>Jaké </a:t>
            </a:r>
            <a:r>
              <a:rPr lang="cs-CZ" sz="1200" dirty="0">
                <a:solidFill>
                  <a:srgbClr val="000000"/>
                </a:solidFill>
              </a:rPr>
              <a:t>překážky by mohly vyvstat?</a:t>
            </a:r>
          </a:p>
          <a:p>
            <a:pPr eaLnBrk="0" hangingPunct="0">
              <a:spcBef>
                <a:spcPts val="0"/>
              </a:spcBef>
              <a:buFontTx/>
              <a:buChar char="•"/>
              <a:defRPr/>
            </a:pPr>
            <a:r>
              <a:rPr lang="cs-CZ" sz="1200" dirty="0">
                <a:solidFill>
                  <a:srgbClr val="000000"/>
                </a:solidFill>
              </a:rPr>
              <a:t> Jak je </a:t>
            </a:r>
            <a:r>
              <a:rPr lang="cs-CZ" sz="1200" dirty="0" smtClean="0">
                <a:solidFill>
                  <a:srgbClr val="000000"/>
                </a:solidFill>
              </a:rPr>
              <a:t>překonáte?</a:t>
            </a:r>
            <a:endParaRPr lang="cs-CZ" sz="1200" dirty="0">
              <a:solidFill>
                <a:srgbClr val="000000"/>
              </a:solidFill>
            </a:endParaRPr>
          </a:p>
          <a:p>
            <a:pPr eaLnBrk="0" hangingPunct="0">
              <a:spcBef>
                <a:spcPts val="0"/>
              </a:spcBef>
              <a:buFontTx/>
              <a:buChar char="•"/>
              <a:defRPr/>
            </a:pPr>
            <a:r>
              <a:rPr lang="cs-CZ" sz="1200" dirty="0" smtClean="0">
                <a:solidFill>
                  <a:srgbClr val="000000"/>
                </a:solidFill>
              </a:rPr>
              <a:t>Jakou </a:t>
            </a:r>
            <a:r>
              <a:rPr lang="cs-CZ" sz="1200" dirty="0">
                <a:solidFill>
                  <a:srgbClr val="000000"/>
                </a:solidFill>
              </a:rPr>
              <a:t>podporu </a:t>
            </a:r>
            <a:r>
              <a:rPr lang="cs-CZ" sz="1200" dirty="0" smtClean="0">
                <a:solidFill>
                  <a:srgbClr val="000000"/>
                </a:solidFill>
              </a:rPr>
              <a:t>potřebujete?  </a:t>
            </a:r>
            <a:r>
              <a:rPr lang="cs-CZ" sz="1200" dirty="0">
                <a:solidFill>
                  <a:srgbClr val="000000"/>
                </a:solidFill>
              </a:rPr>
              <a:t>Jak ji </a:t>
            </a:r>
            <a:r>
              <a:rPr lang="cs-CZ" sz="1200" dirty="0" smtClean="0">
                <a:solidFill>
                  <a:srgbClr val="000000"/>
                </a:solidFill>
              </a:rPr>
              <a:t>získáte?</a:t>
            </a:r>
          </a:p>
          <a:p>
            <a:pPr marL="82550" indent="-82550">
              <a:spcBef>
                <a:spcPts val="0"/>
              </a:spcBef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Jaké dílčí kroky je třeba splnit?</a:t>
            </a:r>
          </a:p>
          <a:p>
            <a:pPr marL="82550" indent="-82550">
              <a:spcBef>
                <a:spcPts val="0"/>
              </a:spcBef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Jak budete sledovat jejich splnění?</a:t>
            </a:r>
          </a:p>
          <a:p>
            <a:pPr marL="82550" indent="-82550">
              <a:spcBef>
                <a:spcPts val="0"/>
              </a:spcBef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Kdy začnete jednotlivé kroky naplňovat?</a:t>
            </a:r>
          </a:p>
          <a:p>
            <a:pPr marL="82550" indent="-82550">
              <a:spcBef>
                <a:spcPts val="0"/>
              </a:spcBef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Kdy plánujete jejich dokončení?</a:t>
            </a:r>
          </a:p>
        </p:txBody>
      </p:sp>
      <p:sp>
        <p:nvSpPr>
          <p:cNvPr id="90118" name="Rectangle 7"/>
          <p:cNvSpPr>
            <a:spLocks noChangeArrowheads="1"/>
          </p:cNvSpPr>
          <p:nvPr/>
        </p:nvSpPr>
        <p:spPr bwMode="auto">
          <a:xfrm>
            <a:off x="4716016" y="1268760"/>
            <a:ext cx="4248472" cy="238033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88900" indent="-88900" eaLnBrk="0" hangingPunct="0">
              <a:spcBef>
                <a:spcPct val="50000"/>
              </a:spcBef>
              <a:buFont typeface="Symbol" pitchFamily="18" charset="2"/>
              <a:buNone/>
              <a:defRPr/>
            </a:pPr>
            <a:r>
              <a:rPr lang="cs-CZ" sz="1200" b="1" dirty="0">
                <a:solidFill>
                  <a:srgbClr val="000000"/>
                </a:solidFill>
              </a:rPr>
              <a:t>3)  Možnosti - OPTIONS</a:t>
            </a:r>
          </a:p>
          <a:p>
            <a:pPr marL="88900" indent="-88900" eaLnBrk="0" hangingPunct="0">
              <a:spcBef>
                <a:spcPts val="0"/>
              </a:spcBef>
              <a:buFontTx/>
              <a:buChar char="•"/>
              <a:defRPr/>
            </a:pPr>
            <a:r>
              <a:rPr lang="cs-CZ" sz="1200" dirty="0">
                <a:solidFill>
                  <a:srgbClr val="000000"/>
                </a:solidFill>
              </a:rPr>
              <a:t> Jaké možnosti </a:t>
            </a:r>
            <a:r>
              <a:rPr lang="cs-CZ" sz="1200" dirty="0" smtClean="0">
                <a:solidFill>
                  <a:srgbClr val="000000"/>
                </a:solidFill>
              </a:rPr>
              <a:t>máte?</a:t>
            </a:r>
            <a:endParaRPr lang="cs-CZ" sz="1200" dirty="0">
              <a:solidFill>
                <a:srgbClr val="000000"/>
              </a:solidFill>
            </a:endParaRPr>
          </a:p>
          <a:p>
            <a:pPr marL="88900" indent="-88900" eaLnBrk="0" hangingPunct="0">
              <a:spcBef>
                <a:spcPts val="0"/>
              </a:spcBef>
              <a:buFontTx/>
              <a:buChar char="•"/>
              <a:defRPr/>
            </a:pPr>
            <a:r>
              <a:rPr lang="cs-CZ" sz="1200" dirty="0">
                <a:solidFill>
                  <a:srgbClr val="000000"/>
                </a:solidFill>
              </a:rPr>
              <a:t> Co </a:t>
            </a:r>
            <a:r>
              <a:rPr lang="cs-CZ" sz="1200" dirty="0" smtClean="0">
                <a:solidFill>
                  <a:srgbClr val="000000"/>
                </a:solidFill>
              </a:rPr>
              <a:t>byste </a:t>
            </a:r>
            <a:r>
              <a:rPr lang="cs-CZ" sz="1200" dirty="0">
                <a:solidFill>
                  <a:srgbClr val="000000"/>
                </a:solidFill>
              </a:rPr>
              <a:t>ještě mohl udělat?</a:t>
            </a:r>
          </a:p>
          <a:p>
            <a:pPr marL="88900" indent="-88900" eaLnBrk="0" hangingPunct="0">
              <a:spcBef>
                <a:spcPts val="0"/>
              </a:spcBef>
              <a:buFontTx/>
              <a:buChar char="•"/>
              <a:defRPr/>
            </a:pPr>
            <a:r>
              <a:rPr lang="cs-CZ" sz="1200" dirty="0" smtClean="0">
                <a:solidFill>
                  <a:srgbClr val="000000"/>
                </a:solidFill>
              </a:rPr>
              <a:t>Jaké </a:t>
            </a:r>
            <a:r>
              <a:rPr lang="cs-CZ" sz="1200" dirty="0">
                <a:solidFill>
                  <a:srgbClr val="000000"/>
                </a:solidFill>
              </a:rPr>
              <a:t>jsou </a:t>
            </a:r>
            <a:r>
              <a:rPr lang="cs-CZ" sz="1200" dirty="0" smtClean="0">
                <a:solidFill>
                  <a:srgbClr val="000000"/>
                </a:solidFill>
              </a:rPr>
              <a:t>přínosy, </a:t>
            </a:r>
            <a:r>
              <a:rPr lang="cs-CZ" sz="1200" dirty="0">
                <a:solidFill>
                  <a:srgbClr val="000000"/>
                </a:solidFill>
              </a:rPr>
              <a:t>spojené s každým  </a:t>
            </a:r>
            <a:r>
              <a:rPr lang="cs-CZ" sz="1200" dirty="0" smtClean="0">
                <a:solidFill>
                  <a:srgbClr val="000000"/>
                </a:solidFill>
              </a:rPr>
              <a:t>jednotlivým návrhem?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 Co všechno můžete udělat pro naplnění svých představ?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 Co ještě byste navrhl, kdybyste nebyl ničím omezen?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 Jak se dají uvedené možnosti mezi sebou kombinovat?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 Které z řešení vám nejvíce vyhovuje?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 Kdo všechno se projektu zúčastní?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 Jaké pomůcky nebo materiální zdroje budeme potřebovat k dosažení cílů projektu?</a:t>
            </a:r>
          </a:p>
        </p:txBody>
      </p:sp>
      <p:pic>
        <p:nvPicPr>
          <p:cNvPr id="7" name="Obrázek 6" descr="G:\SMARTER\ŠABLONY MATERIÁLŮ,SNÍMKŮ,POZADÍ NOVÉ\smarter_nove_logo_pruhledne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6093296"/>
            <a:ext cx="1152128" cy="2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élník 7"/>
          <p:cNvSpPr/>
          <p:nvPr/>
        </p:nvSpPr>
        <p:spPr>
          <a:xfrm>
            <a:off x="8532440" y="6381328"/>
            <a:ext cx="3978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17 </a:t>
            </a:r>
            <a:endParaRPr lang="cs-CZ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/>
          <p:cNvSpPr/>
          <p:nvPr/>
        </p:nvSpPr>
        <p:spPr bwMode="auto">
          <a:xfrm>
            <a:off x="251520" y="4437112"/>
            <a:ext cx="8640960" cy="1224136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458200" cy="936104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cs-CZ" sz="36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9. REAKCE NA NÁMITKY</a:t>
            </a:r>
            <a:endParaRPr lang="cs-CZ" sz="3600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79512" y="908720"/>
            <a:ext cx="8712968" cy="288032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endParaRPr lang="cs-CZ" sz="600" dirty="0" smtClean="0"/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r>
              <a:rPr lang="cs-CZ" sz="1200" dirty="0" smtClean="0"/>
              <a:t>Reakce na námitku je „prubířským kamenem“ schopnosti koučovat. Náhlý negativismus až defétismus koučované osoby v nás může vzbudit negativní emoce a pocity marnosti našeho snažení. Právě v této obtížné situaci musíme být velmi trpěliví a pozvolna vhodnými otázkami směřovat koučovaného k odstranění bariér, které brání pochopení a přijetí smyslu dané cesty, která je jednoznačně v jeho zájmu. Čeho </a:t>
            </a:r>
            <a:r>
              <a:rPr lang="cs-CZ" sz="1200" dirty="0"/>
              <a:t>se vyvarovat?</a:t>
            </a:r>
            <a:r>
              <a:rPr lang="cs-CZ" sz="1200" b="1" dirty="0"/>
              <a:t>  </a:t>
            </a:r>
            <a:r>
              <a:rPr lang="cs-CZ" sz="1200" dirty="0"/>
              <a:t>Základní omyl spočívá v tom, že námitku můžeme překonat tím, že </a:t>
            </a:r>
            <a:r>
              <a:rPr lang="cs-CZ" sz="1200" dirty="0" smtClean="0"/>
              <a:t>buď začneme přesvědčovat pomocí argumentů nebo na namítajícího </a:t>
            </a:r>
            <a:r>
              <a:rPr lang="cs-CZ" sz="1200" dirty="0"/>
              <a:t>„vystřílíme“ </a:t>
            </a:r>
            <a:r>
              <a:rPr lang="cs-CZ" sz="1200" dirty="0" smtClean="0"/>
              <a:t>sugestivní otázky typu:</a:t>
            </a:r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endParaRPr lang="cs-CZ" sz="1200" dirty="0" smtClean="0"/>
          </a:p>
          <a:p>
            <a:pPr marL="180975" indent="-180975" algn="just">
              <a:spcBef>
                <a:spcPct val="10000"/>
              </a:spcBef>
              <a:buFont typeface="Arial" pitchFamily="34" charset="0"/>
              <a:buChar char="•"/>
              <a:tabLst>
                <a:tab pos="6378575" algn="l"/>
              </a:tabLst>
            </a:pPr>
            <a:r>
              <a:rPr lang="cs-CZ" sz="1200" dirty="0" smtClean="0"/>
              <a:t>„Teď to chcete vzdát?</a:t>
            </a:r>
          </a:p>
          <a:p>
            <a:pPr marL="180975" indent="-180975" algn="just">
              <a:spcBef>
                <a:spcPct val="10000"/>
              </a:spcBef>
              <a:buFont typeface="Arial" pitchFamily="34" charset="0"/>
              <a:buChar char="•"/>
              <a:tabLst>
                <a:tab pos="6378575" algn="l"/>
              </a:tabLst>
            </a:pPr>
            <a:r>
              <a:rPr lang="cs-CZ" sz="1200" dirty="0" smtClean="0"/>
              <a:t>„Víte, jak se na vás budou lidé dívat?“</a:t>
            </a:r>
          </a:p>
          <a:p>
            <a:pPr marL="180975" indent="-180975" algn="just">
              <a:spcBef>
                <a:spcPct val="10000"/>
              </a:spcBef>
              <a:buFont typeface="Arial" pitchFamily="34" charset="0"/>
              <a:buChar char="•"/>
              <a:tabLst>
                <a:tab pos="6378575" algn="l"/>
              </a:tabLst>
            </a:pPr>
            <a:r>
              <a:rPr lang="cs-CZ" sz="1200" dirty="0" smtClean="0"/>
              <a:t>„Vážně si myslíte, že to nepůjde?“ </a:t>
            </a:r>
          </a:p>
          <a:p>
            <a:pPr marL="180975" indent="-180975" algn="just">
              <a:spcBef>
                <a:spcPct val="10000"/>
              </a:spcBef>
              <a:buFont typeface="Arial" pitchFamily="34" charset="0"/>
              <a:buChar char="•"/>
              <a:tabLst>
                <a:tab pos="6378575" algn="l"/>
              </a:tabLst>
            </a:pPr>
            <a:r>
              <a:rPr lang="cs-CZ" sz="1200" dirty="0" smtClean="0"/>
              <a:t>„Zvážil jste dobře to, co mi nyní říkáte?“</a:t>
            </a:r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endParaRPr lang="cs-CZ" sz="1200" b="1" dirty="0" smtClean="0"/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r>
              <a:rPr lang="cs-CZ" sz="1200" b="1" dirty="0" smtClean="0"/>
              <a:t>Úspěšnost </a:t>
            </a:r>
            <a:r>
              <a:rPr lang="cs-CZ" sz="1200" b="1" dirty="0"/>
              <a:t>překonání </a:t>
            </a:r>
            <a:r>
              <a:rPr lang="cs-CZ" sz="1200" b="1" dirty="0" smtClean="0"/>
              <a:t>námitky…</a:t>
            </a:r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endParaRPr lang="cs-CZ" sz="600" b="1" dirty="0" smtClean="0"/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r>
              <a:rPr lang="cs-CZ" sz="1200" b="1" dirty="0" smtClean="0"/>
              <a:t>…</a:t>
            </a:r>
            <a:r>
              <a:rPr lang="cs-CZ" sz="1200" dirty="0" smtClean="0"/>
              <a:t>nejvíce </a:t>
            </a:r>
            <a:r>
              <a:rPr lang="cs-CZ" sz="1200" dirty="0"/>
              <a:t>závisí na naší schopnosti </a:t>
            </a:r>
            <a:r>
              <a:rPr lang="cs-CZ" sz="1200" dirty="0" smtClean="0"/>
              <a:t>podnítit vyjádření koučované osoby, které vypovídá </a:t>
            </a:r>
            <a:r>
              <a:rPr lang="cs-CZ" sz="1200" dirty="0"/>
              <a:t>o příčinách a podstatě námitky. Teprve potom jsme schopni </a:t>
            </a:r>
            <a:r>
              <a:rPr lang="cs-CZ" sz="1200" dirty="0" smtClean="0"/>
              <a:t>se efektivně ptát a společně s koučovaným hledat cestu k řešení. Ta zpravidla spočívá v rozptýlení  obavy a posílení stimulace k přijetí dané cesty či prostředku jako nezbytné součásti přijatého cíle. </a:t>
            </a:r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endParaRPr lang="cs-CZ" sz="1200" dirty="0" smtClean="0"/>
          </a:p>
          <a:p>
            <a:pPr marL="180975" indent="-180975" algn="just">
              <a:spcBef>
                <a:spcPct val="10000"/>
              </a:spcBef>
              <a:tabLst>
                <a:tab pos="6378575" algn="l"/>
              </a:tabLst>
            </a:pPr>
            <a:endParaRPr lang="cs-CZ" sz="1200" b="1" dirty="0" smtClean="0"/>
          </a:p>
          <a:p>
            <a:pPr marL="180975" indent="-180975" algn="just">
              <a:spcBef>
                <a:spcPct val="10000"/>
              </a:spcBef>
              <a:tabLst>
                <a:tab pos="6378575" algn="l"/>
              </a:tabLst>
            </a:pPr>
            <a:endParaRPr lang="cs-CZ" sz="1200" b="1" dirty="0" smtClean="0"/>
          </a:p>
          <a:p>
            <a:pPr marL="180975" indent="-180975" algn="just">
              <a:spcBef>
                <a:spcPct val="10000"/>
              </a:spcBef>
              <a:tabLst>
                <a:tab pos="6378575" algn="l"/>
              </a:tabLst>
            </a:pPr>
            <a:endParaRPr lang="cs-CZ" sz="1200" b="1" dirty="0" smtClean="0"/>
          </a:p>
        </p:txBody>
      </p:sp>
      <p:sp>
        <p:nvSpPr>
          <p:cNvPr id="9" name="Obdélník 8"/>
          <p:cNvSpPr/>
          <p:nvPr/>
        </p:nvSpPr>
        <p:spPr bwMode="auto">
          <a:xfrm>
            <a:off x="251520" y="2060848"/>
            <a:ext cx="8640960" cy="100811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solidFill>
              <a:srgbClr val="FF8585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098" name="Picture 2" descr="http://www.zahrada-nika.cz/fotky6559/fotos/_vyrd11_83albi-polstar-dnes-ano-ne-milacku.jpg"/>
          <p:cNvPicPr>
            <a:picLocks noChangeAspect="1" noChangeArrowheads="1"/>
          </p:cNvPicPr>
          <p:nvPr/>
        </p:nvPicPr>
        <p:blipFill>
          <a:blip r:embed="rId2" cstate="print"/>
          <a:srcRect l="26428" t="28845" r="26428" b="37087"/>
          <a:stretch>
            <a:fillRect/>
          </a:stretch>
        </p:blipFill>
        <p:spPr bwMode="auto">
          <a:xfrm>
            <a:off x="7740352" y="4797152"/>
            <a:ext cx="1046678" cy="6737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0" name="Picture 4" descr="http://www.zahrada-nika.cz/fotky6559/fotos/_vyrd12_83albi-polstar-dnes-ne-ano-milacku.jpg"/>
          <p:cNvPicPr>
            <a:picLocks noChangeAspect="1" noChangeArrowheads="1"/>
          </p:cNvPicPr>
          <p:nvPr/>
        </p:nvPicPr>
        <p:blipFill>
          <a:blip r:embed="rId3" cstate="print"/>
          <a:srcRect l="26490" t="37087" r="38264" b="28845"/>
          <a:stretch>
            <a:fillRect/>
          </a:stretch>
        </p:blipFill>
        <p:spPr bwMode="auto">
          <a:xfrm>
            <a:off x="7668344" y="2204864"/>
            <a:ext cx="1042882" cy="720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Obdélník 9"/>
          <p:cNvSpPr/>
          <p:nvPr/>
        </p:nvSpPr>
        <p:spPr>
          <a:xfrm>
            <a:off x="179512" y="4149080"/>
            <a:ext cx="7272808" cy="1541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10000"/>
              </a:spcBef>
              <a:tabLst>
                <a:tab pos="6378575" algn="l"/>
              </a:tabLst>
            </a:pPr>
            <a:r>
              <a:rPr lang="cs-CZ" dirty="0" smtClean="0"/>
              <a:t>Použijte otázky typu:</a:t>
            </a:r>
          </a:p>
          <a:p>
            <a:pPr algn="just">
              <a:spcBef>
                <a:spcPct val="10000"/>
              </a:spcBef>
              <a:tabLst>
                <a:tab pos="6378575" algn="l"/>
              </a:tabLst>
            </a:pPr>
            <a:endParaRPr lang="cs-CZ" sz="600" dirty="0" smtClean="0"/>
          </a:p>
          <a:p>
            <a:pPr marL="180975" indent="-180975" algn="just">
              <a:spcBef>
                <a:spcPct val="10000"/>
              </a:spcBef>
              <a:buFont typeface="Arial" pitchFamily="34" charset="0"/>
              <a:buChar char="•"/>
              <a:tabLst>
                <a:tab pos="6378575" algn="l"/>
              </a:tabLst>
            </a:pPr>
            <a:r>
              <a:rPr lang="cs-CZ" dirty="0" smtClean="0"/>
              <a:t>„Chápu, že to bude pro vás hodně obtížné. Je v tom něco, co za ty obtíže stojí a co vám nakonec významně pomůže?“</a:t>
            </a:r>
          </a:p>
          <a:p>
            <a:pPr marL="180975" indent="-180975" algn="just">
              <a:spcBef>
                <a:spcPct val="10000"/>
              </a:spcBef>
              <a:buFont typeface="Arial" pitchFamily="34" charset="0"/>
              <a:buChar char="•"/>
              <a:tabLst>
                <a:tab pos="6378575" algn="l"/>
              </a:tabLst>
            </a:pPr>
            <a:r>
              <a:rPr lang="cs-CZ" dirty="0" smtClean="0"/>
              <a:t>„Ano, to asi máte pravdu, všem se to líbit nemusí.  Je někdo, na kom vám záleží a ten díky tomu bude spokojen?“</a:t>
            </a:r>
          </a:p>
          <a:p>
            <a:pPr marL="180975" indent="-180975" algn="just">
              <a:spcBef>
                <a:spcPct val="10000"/>
              </a:spcBef>
              <a:buFont typeface="Arial" pitchFamily="34" charset="0"/>
              <a:buChar char="•"/>
              <a:tabLst>
                <a:tab pos="6378575" algn="l"/>
              </a:tabLst>
            </a:pPr>
            <a:r>
              <a:rPr lang="cs-CZ" dirty="0" smtClean="0"/>
              <a:t>„Rozumím tomu, že </a:t>
            </a:r>
            <a:r>
              <a:rPr lang="cs-CZ" dirty="0" err="1" smtClean="0"/>
              <a:t>koučovací</a:t>
            </a:r>
            <a:r>
              <a:rPr lang="cs-CZ" dirty="0" smtClean="0"/>
              <a:t> styl vedení podřízených je časově hodně náročný. Může se Vám tato investice po čase vrátit?  </a:t>
            </a:r>
          </a:p>
        </p:txBody>
      </p:sp>
      <p:pic>
        <p:nvPicPr>
          <p:cNvPr id="12" name="Obrázek 11" descr="G:\SMARTER\ŠABLONY MATERIÁLŮ,SNÍMKŮ,POZADÍ NOVÉ\smarter_nove_logo_pruhledne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6093296"/>
            <a:ext cx="1152128" cy="2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Obdélník 12"/>
          <p:cNvSpPr/>
          <p:nvPr/>
        </p:nvSpPr>
        <p:spPr>
          <a:xfrm>
            <a:off x="8532440" y="6381328"/>
            <a:ext cx="3978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18 </a:t>
            </a:r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220813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304800" y="125760"/>
            <a:ext cx="8458200" cy="710952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cs-CZ" sz="36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POSTUP PŘEKONÁNÍ NÁMITKY</a:t>
            </a:r>
            <a:endParaRPr lang="cs-CZ" sz="3600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7504" y="764704"/>
            <a:ext cx="8856984" cy="468052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just">
              <a:spcBef>
                <a:spcPct val="10000"/>
              </a:spcBef>
              <a:buFont typeface="Symbol" pitchFamily="18" charset="2"/>
              <a:buAutoNum type="arabicPeriod"/>
              <a:tabLst>
                <a:tab pos="6378575" algn="l"/>
              </a:tabLst>
            </a:pPr>
            <a:r>
              <a:rPr lang="cs-CZ" sz="1200" b="1" dirty="0" smtClean="0"/>
              <a:t>Empatie</a:t>
            </a:r>
            <a:r>
              <a:rPr lang="cs-CZ" sz="1200" dirty="0"/>
              <a:t>:</a:t>
            </a:r>
            <a:r>
              <a:rPr lang="cs-CZ" sz="1200" b="1" dirty="0"/>
              <a:t> </a:t>
            </a:r>
            <a:r>
              <a:rPr lang="cs-CZ" sz="1200" dirty="0"/>
              <a:t>Smysl  prvního „empatického“ kroku spočívá v tom, že jasně dáme najevo, </a:t>
            </a:r>
            <a:r>
              <a:rPr lang="cs-CZ" sz="1200" dirty="0" smtClean="0"/>
              <a:t>že </a:t>
            </a:r>
            <a:r>
              <a:rPr lang="cs-CZ" sz="1200" dirty="0"/>
              <a:t>uznáváme právo </a:t>
            </a:r>
            <a:r>
              <a:rPr lang="cs-CZ" sz="1200" dirty="0" smtClean="0"/>
              <a:t>koučovaného na názor i když je v rozporu s cíli a cestami, na kterých jsme se před tím shodli. Kromě toho tato </a:t>
            </a:r>
            <a:r>
              <a:rPr lang="cs-CZ" sz="1200" dirty="0"/>
              <a:t>fáze umožňuje získat čas na promyšlení </a:t>
            </a:r>
            <a:r>
              <a:rPr lang="cs-CZ" sz="1200" dirty="0" smtClean="0"/>
              <a:t>správné otázky, která povede koučovaného k pochopení, že lze danou věc k svému prospěchu akceptovat.</a:t>
            </a:r>
          </a:p>
          <a:p>
            <a:pPr marL="228600" indent="-228600" algn="just">
              <a:spcBef>
                <a:spcPct val="10000"/>
              </a:spcBef>
              <a:tabLst>
                <a:tab pos="6378575" algn="l"/>
              </a:tabLst>
            </a:pPr>
            <a:r>
              <a:rPr lang="cs-CZ" sz="1200" i="1" dirty="0" smtClean="0"/>
              <a:t>Koučovaný: „</a:t>
            </a:r>
            <a:r>
              <a:rPr lang="cs-CZ" sz="1200" i="1" dirty="0" smtClean="0">
                <a:cs typeface="Arial" pitchFamily="34" charset="0"/>
              </a:rPr>
              <a:t>Stejně to zase dopadne jako minule“ </a:t>
            </a:r>
          </a:p>
          <a:p>
            <a:pPr marL="228600" indent="-228600" algn="just">
              <a:spcBef>
                <a:spcPct val="10000"/>
              </a:spcBef>
              <a:tabLst>
                <a:tab pos="6378575" algn="l"/>
              </a:tabLst>
            </a:pPr>
            <a:r>
              <a:rPr lang="cs-CZ" sz="1200" i="1" dirty="0" err="1" smtClean="0">
                <a:cs typeface="Arial" pitchFamily="34" charset="0"/>
              </a:rPr>
              <a:t>Kouč</a:t>
            </a:r>
            <a:r>
              <a:rPr lang="cs-CZ" sz="1200" i="1" dirty="0" smtClean="0">
                <a:cs typeface="Arial" pitchFamily="34" charset="0"/>
              </a:rPr>
              <a:t>: „Rozumím, říkal jste, že jste to již v minulosti zkoušel a nepodařilo se to“</a:t>
            </a:r>
            <a:endParaRPr lang="cs-CZ" sz="1200" dirty="0"/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r>
              <a:rPr lang="cs-CZ" sz="1200" b="1" dirty="0" smtClean="0"/>
              <a:t>2</a:t>
            </a:r>
            <a:r>
              <a:rPr lang="cs-CZ" sz="1200" b="1" dirty="0"/>
              <a:t>. Konkretizace</a:t>
            </a:r>
            <a:r>
              <a:rPr lang="cs-CZ" sz="1200" dirty="0"/>
              <a:t> </a:t>
            </a:r>
            <a:r>
              <a:rPr lang="cs-CZ" sz="1200" b="1" dirty="0"/>
              <a:t>/ Parafráze</a:t>
            </a:r>
            <a:r>
              <a:rPr lang="cs-CZ" sz="1200" dirty="0"/>
              <a:t>: </a:t>
            </a:r>
            <a:r>
              <a:rPr lang="cs-CZ" sz="1200" dirty="0" smtClean="0"/>
              <a:t>Ptejte se koučovaného, co je důvodem jeho váhavého či přímo odmítavého postoje. Proč se domnívá, že daná cesta je nereálná nebo proč na ní vidí překážky, rizika. Někdy stačí </a:t>
            </a:r>
            <a:r>
              <a:rPr lang="cs-CZ" sz="1200" dirty="0"/>
              <a:t>prostá otázka: „proč si </a:t>
            </a:r>
            <a:r>
              <a:rPr lang="cs-CZ" sz="1200" dirty="0" smtClean="0"/>
              <a:t>myslíte že …“, jindy musíme </a:t>
            </a:r>
            <a:r>
              <a:rPr lang="cs-CZ" sz="1200" dirty="0"/>
              <a:t>položit baterii zjišťujících otázek, abychom poznali, co vlastně brání druhé straně </a:t>
            </a:r>
            <a:r>
              <a:rPr lang="cs-CZ" sz="1200" dirty="0" smtClean="0"/>
              <a:t>v přijetí daného řešení, cesty. </a:t>
            </a:r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r>
              <a:rPr lang="cs-CZ" sz="1200" i="1" dirty="0" err="1" smtClean="0"/>
              <a:t>Kouč</a:t>
            </a:r>
            <a:r>
              <a:rPr lang="cs-CZ" sz="1200" i="1" dirty="0" smtClean="0"/>
              <a:t>: „Proč to vlastně tehdy nevyšlo?“ </a:t>
            </a:r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r>
              <a:rPr lang="cs-CZ" sz="1200" i="1" dirty="0" smtClean="0"/>
              <a:t>Koučovaný: „Myslím, že … hlavně bylo málo času na to, abychom oslovili </a:t>
            </a:r>
            <a:r>
              <a:rPr lang="cs-CZ" i="1" dirty="0" smtClean="0"/>
              <a:t>i ostatní školy v regionu…</a:t>
            </a:r>
            <a:r>
              <a:rPr lang="cs-CZ" sz="1200" i="1" dirty="0" smtClean="0"/>
              <a:t>“</a:t>
            </a:r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r>
              <a:rPr lang="cs-CZ" sz="1200" i="1" dirty="0" err="1" smtClean="0"/>
              <a:t>Kouč</a:t>
            </a:r>
            <a:r>
              <a:rPr lang="cs-CZ" sz="1200" i="1" dirty="0" smtClean="0"/>
              <a:t>: „A bylo oslovení ostatních škol podstatné? </a:t>
            </a:r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r>
              <a:rPr lang="cs-CZ" sz="1200" i="1" dirty="0" smtClean="0"/>
              <a:t>Koučovaný: „Ukázalo se, že to bylo to nejdůležitější, asi jsme to při přípravě podcenili.“</a:t>
            </a:r>
            <a:endParaRPr lang="cs-CZ" sz="1200" i="1" dirty="0"/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r>
              <a:rPr lang="cs-CZ" sz="1200" b="1" dirty="0" smtClean="0"/>
              <a:t>3</a:t>
            </a:r>
            <a:r>
              <a:rPr lang="cs-CZ" sz="1200" b="1" dirty="0"/>
              <a:t>. Převedení na </a:t>
            </a:r>
            <a:r>
              <a:rPr lang="cs-CZ" sz="1200" b="1" dirty="0" smtClean="0"/>
              <a:t>hypotetickou otázku</a:t>
            </a:r>
            <a:r>
              <a:rPr lang="cs-CZ" sz="1200" dirty="0"/>
              <a:t>: Když již víme, co druhé straně brání k přijetí </a:t>
            </a:r>
            <a:r>
              <a:rPr lang="cs-CZ" sz="1200" dirty="0" smtClean="0"/>
              <a:t>daného postupu či konkrétního rozhodnutí, můžeme formulovat otázku směřující k budoucímu řešení ve </a:t>
            </a:r>
            <a:r>
              <a:rPr lang="cs-CZ" sz="1200" dirty="0"/>
              <a:t>formě „když“ – „tak</a:t>
            </a:r>
            <a:r>
              <a:rPr lang="cs-CZ" sz="1200" dirty="0" smtClean="0"/>
              <a:t>“:</a:t>
            </a:r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r>
              <a:rPr lang="cs-CZ" sz="1200" i="1" dirty="0" err="1" smtClean="0"/>
              <a:t>Kouč</a:t>
            </a:r>
            <a:r>
              <a:rPr lang="cs-CZ" sz="1200" i="1" dirty="0" smtClean="0"/>
              <a:t>: „Jak by to probíhalo, kdybyste to naplánoval tak, aby bylo dost času na oslovení i jiných škol?“</a:t>
            </a:r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r>
              <a:rPr lang="cs-CZ" sz="1200" i="1" dirty="0" smtClean="0"/>
              <a:t>Koučovaný: „Nevím, ale rozhodně by to dopadlo lépe než posledně“</a:t>
            </a:r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r>
              <a:rPr lang="cs-CZ" sz="1200" b="1" dirty="0" smtClean="0"/>
              <a:t>4</a:t>
            </a:r>
            <a:r>
              <a:rPr lang="cs-CZ" sz="1200" b="1" dirty="0"/>
              <a:t>. Návrh řešení</a:t>
            </a:r>
            <a:r>
              <a:rPr lang="cs-CZ" sz="1200" dirty="0"/>
              <a:t>: </a:t>
            </a:r>
            <a:r>
              <a:rPr lang="cs-CZ" sz="1200" dirty="0" smtClean="0"/>
              <a:t>Položme otázku, která směřuje ke zjištění ochoty přijmout rozhodnutí a současně stimuluje k pokračování ve směru původní cesty a přijatého cíle:</a:t>
            </a:r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r>
              <a:rPr lang="cs-CZ" sz="1200" i="1" dirty="0" err="1" smtClean="0"/>
              <a:t>Kouč</a:t>
            </a:r>
            <a:r>
              <a:rPr lang="cs-CZ" sz="1200" i="1" dirty="0" smtClean="0"/>
              <a:t>: „Kdyby to tentokrát vyšlo, jak by to bylo pro Vás důležité?“</a:t>
            </a:r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r>
              <a:rPr lang="cs-CZ" sz="1200" i="1" dirty="0" smtClean="0"/>
              <a:t>Koučovaný: „Určitě by mi to hodně pomohlo“</a:t>
            </a:r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r>
              <a:rPr lang="cs-CZ" sz="1200" i="1" dirty="0" err="1" smtClean="0"/>
              <a:t>Kouč</a:t>
            </a:r>
            <a:r>
              <a:rPr lang="cs-CZ" sz="1200" i="1" dirty="0" smtClean="0"/>
              <a:t>: „Zkusíte to?“</a:t>
            </a:r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r>
              <a:rPr lang="cs-CZ" sz="1200" i="1" dirty="0" smtClean="0"/>
              <a:t>Koučovaný: „Když tak o tom teď přemýšlím, bylo by škoda to nezkusit.“</a:t>
            </a:r>
            <a:endParaRPr lang="cs-CZ" sz="1200" dirty="0"/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r>
              <a:rPr lang="cs-CZ" sz="1200" b="1" dirty="0"/>
              <a:t>5. Ověření řešení</a:t>
            </a:r>
            <a:r>
              <a:rPr lang="cs-CZ" sz="1200" dirty="0"/>
              <a:t>: Na závěr získejme (alespoň neverbální) souhlas druhé strany. </a:t>
            </a:r>
            <a:endParaRPr lang="cs-CZ" sz="1200" dirty="0" smtClean="0"/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r>
              <a:rPr lang="cs-CZ" sz="1200" i="1" dirty="0" err="1" smtClean="0"/>
              <a:t>Kouč</a:t>
            </a:r>
            <a:r>
              <a:rPr lang="cs-CZ" sz="1200" i="1" dirty="0" smtClean="0"/>
              <a:t>: „Takže to je správná cesta?“</a:t>
            </a:r>
          </a:p>
          <a:p>
            <a:pPr algn="just">
              <a:spcBef>
                <a:spcPct val="10000"/>
              </a:spcBef>
              <a:buFont typeface="Symbol" pitchFamily="18" charset="2"/>
              <a:buNone/>
              <a:tabLst>
                <a:tab pos="6378575" algn="l"/>
              </a:tabLst>
            </a:pPr>
            <a:r>
              <a:rPr lang="cs-CZ" sz="1200" i="1" dirty="0" smtClean="0"/>
              <a:t>Koučovaný: „Rozhodně ano …“</a:t>
            </a:r>
            <a:endParaRPr lang="cs-CZ" sz="1200" i="1" dirty="0"/>
          </a:p>
        </p:txBody>
      </p:sp>
      <p:pic>
        <p:nvPicPr>
          <p:cNvPr id="3074" name="Picture 2" descr="http://www.behaviouralinterview.org/wp-content/uploads/2011/05/acing-the-behavioural-inter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365104"/>
            <a:ext cx="2428453" cy="156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Obrázek 4" descr="G:\SMARTER\ŠABLONY MATERIÁLŮ,SNÍMKŮ,POZADÍ NOVÉ\smarter_nove_logo_pruhledne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6093296"/>
            <a:ext cx="1152128" cy="2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élník 7"/>
          <p:cNvSpPr/>
          <p:nvPr/>
        </p:nvSpPr>
        <p:spPr>
          <a:xfrm>
            <a:off x="8532440" y="6381328"/>
            <a:ext cx="3978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19 </a:t>
            </a:r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220813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cs-CZ" sz="3600" b="1" kern="1200" dirty="0" smtClean="0">
                <a:solidFill>
                  <a:srgbClr val="77777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10. DOPORUČENÁ LITERATURA </a:t>
            </a:r>
            <a:br>
              <a:rPr lang="cs-CZ" sz="3600" b="1" kern="1200" dirty="0" smtClean="0">
                <a:solidFill>
                  <a:srgbClr val="77777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</a:br>
            <a:r>
              <a:rPr lang="cs-CZ" sz="3600" b="1" kern="1200" dirty="0" smtClean="0">
                <a:solidFill>
                  <a:srgbClr val="77777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A ODKAZY</a:t>
            </a:r>
            <a:endParaRPr lang="cs-CZ" sz="3600" b="1" kern="1200" dirty="0">
              <a:solidFill>
                <a:srgbClr val="777777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457200" y="1700808"/>
            <a:ext cx="8229600" cy="4248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defTabSz="91440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b="1">
                <a:latin typeface="+mn-lt"/>
              </a:defRPr>
            </a:lvl1pPr>
            <a:lvl2pPr marL="742950" lvl="1" indent="-28575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>
                <a:latin typeface="+mn-lt"/>
              </a:defRPr>
            </a:lvl2pPr>
            <a:lvl3pPr marL="1143000" indent="-228600" defTabSz="914400" eaLnBrk="1" latinLnBrk="0" hangingPunct="1">
              <a:spcBef>
                <a:spcPct val="20000"/>
              </a:spcBef>
              <a:buFont typeface="Arial" pitchFamily="34" charset="0"/>
              <a:buChar char="•"/>
              <a:defRPr>
                <a:latin typeface="+mn-lt"/>
              </a:defRPr>
            </a:lvl3pPr>
            <a:lvl4pPr marL="1600200" indent="-22860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>
                <a:latin typeface="+mn-lt"/>
              </a:defRPr>
            </a:lvl4pPr>
            <a:lvl5pPr marL="2057400" indent="-228600" defTabSz="91440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>
                <a:latin typeface="+mn-lt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9pPr>
          </a:lstStyle>
          <a:p>
            <a:pPr marL="685800" lvl="1" indent="-228600">
              <a:buFont typeface="+mj-lt"/>
              <a:buAutoNum type="arabicPeriod"/>
            </a:pPr>
            <a:r>
              <a:rPr lang="cs-CZ" b="1" dirty="0" smtClean="0"/>
              <a:t>John </a:t>
            </a:r>
            <a:r>
              <a:rPr lang="cs-CZ" b="1" dirty="0" err="1" smtClean="0"/>
              <a:t>Whitmore</a:t>
            </a:r>
            <a:r>
              <a:rPr lang="cs-CZ" b="1" dirty="0" smtClean="0"/>
              <a:t>: Koučování. Management </a:t>
            </a:r>
            <a:r>
              <a:rPr lang="cs-CZ" b="1" dirty="0" err="1" smtClean="0"/>
              <a:t>Press</a:t>
            </a:r>
            <a:r>
              <a:rPr lang="cs-CZ" b="1" dirty="0" smtClean="0"/>
              <a:t> ,2009.</a:t>
            </a:r>
          </a:p>
          <a:p>
            <a:pPr marL="685800" lvl="1" indent="-228600">
              <a:buFont typeface="+mj-lt"/>
              <a:buAutoNum type="arabicPeriod"/>
            </a:pPr>
            <a:r>
              <a:rPr lang="cs-CZ" b="1" dirty="0" smtClean="0"/>
              <a:t>Viola Horská: Koučování ve školní praxi, </a:t>
            </a:r>
            <a:r>
              <a:rPr lang="cs-CZ" b="1" dirty="0" err="1" smtClean="0"/>
              <a:t>Grada</a:t>
            </a:r>
            <a:r>
              <a:rPr lang="cs-CZ" b="1" dirty="0" smtClean="0"/>
              <a:t>, 2009.</a:t>
            </a:r>
          </a:p>
          <a:p>
            <a:pPr marL="685800" lvl="1" indent="-228600">
              <a:buFont typeface="+mj-lt"/>
              <a:buAutoNum type="arabicPeriod"/>
            </a:pPr>
            <a:r>
              <a:rPr lang="cs-CZ" b="1" dirty="0" err="1" smtClean="0"/>
              <a:t>Elisabeth</a:t>
            </a:r>
            <a:r>
              <a:rPr lang="cs-CZ" b="1" dirty="0" smtClean="0"/>
              <a:t> </a:t>
            </a:r>
            <a:r>
              <a:rPr lang="cs-CZ" b="1" dirty="0" err="1" smtClean="0"/>
              <a:t>Haberleitner</a:t>
            </a:r>
            <a:r>
              <a:rPr lang="cs-CZ" b="1" dirty="0" smtClean="0"/>
              <a:t>, </a:t>
            </a:r>
            <a:r>
              <a:rPr lang="cs-CZ" b="1" dirty="0" err="1" smtClean="0"/>
              <a:t>Elisabeth</a:t>
            </a:r>
            <a:r>
              <a:rPr lang="cs-CZ" b="1" dirty="0" smtClean="0"/>
              <a:t> </a:t>
            </a:r>
            <a:r>
              <a:rPr lang="cs-CZ" b="1" dirty="0" err="1" smtClean="0"/>
              <a:t>Deistler</a:t>
            </a:r>
            <a:r>
              <a:rPr lang="cs-CZ" b="1" dirty="0" smtClean="0"/>
              <a:t>, Robert </a:t>
            </a:r>
            <a:r>
              <a:rPr lang="cs-CZ" b="1" dirty="0" err="1" smtClean="0"/>
              <a:t>Ungvari</a:t>
            </a:r>
            <a:r>
              <a:rPr lang="cs-CZ" b="1" dirty="0" smtClean="0"/>
              <a:t>: Vedení lidí a koučování v každodenní praxi.  </a:t>
            </a:r>
            <a:r>
              <a:rPr lang="cs-CZ" b="1" dirty="0" err="1" smtClean="0"/>
              <a:t>Grada</a:t>
            </a:r>
            <a:r>
              <a:rPr lang="cs-CZ" b="1" dirty="0" smtClean="0"/>
              <a:t> </a:t>
            </a:r>
            <a:r>
              <a:rPr lang="cs-CZ" b="1" dirty="0" err="1" smtClean="0"/>
              <a:t>Publishing</a:t>
            </a:r>
            <a:r>
              <a:rPr lang="cs-CZ" b="1" dirty="0" smtClean="0"/>
              <a:t> , 2011. </a:t>
            </a:r>
          </a:p>
          <a:p>
            <a:pPr marL="685800" lvl="1" indent="-228600">
              <a:buFont typeface="+mj-lt"/>
              <a:buAutoNum type="arabicPeriod"/>
            </a:pPr>
            <a:r>
              <a:rPr lang="cs-CZ" b="1" dirty="0" err="1" smtClean="0"/>
              <a:t>Sue</a:t>
            </a:r>
            <a:r>
              <a:rPr lang="cs-CZ" b="1" dirty="0" smtClean="0"/>
              <a:t> </a:t>
            </a:r>
            <a:r>
              <a:rPr lang="cs-CZ" b="1" dirty="0" err="1" smtClean="0"/>
              <a:t>Knight</a:t>
            </a:r>
            <a:r>
              <a:rPr lang="cs-CZ" b="1" dirty="0" smtClean="0"/>
              <a:t>: NLP v praxi. Management </a:t>
            </a:r>
            <a:r>
              <a:rPr lang="cs-CZ" b="1" dirty="0" err="1" smtClean="0"/>
              <a:t>Press</a:t>
            </a:r>
            <a:r>
              <a:rPr lang="cs-CZ" b="1" dirty="0" smtClean="0"/>
              <a:t>, 2009.</a:t>
            </a:r>
          </a:p>
          <a:p>
            <a:pPr marL="685800" lvl="1" indent="-228600">
              <a:buFont typeface="+mj-lt"/>
              <a:buAutoNum type="arabicPeriod"/>
            </a:pPr>
            <a:r>
              <a:rPr lang="cs-CZ" b="1" dirty="0" err="1" smtClean="0"/>
              <a:t>Édouard</a:t>
            </a:r>
            <a:r>
              <a:rPr lang="cs-CZ" b="1" dirty="0" smtClean="0"/>
              <a:t> </a:t>
            </a:r>
            <a:r>
              <a:rPr lang="cs-CZ" b="1" dirty="0" err="1" smtClean="0"/>
              <a:t>Stacke</a:t>
            </a:r>
            <a:r>
              <a:rPr lang="cs-CZ" b="1" dirty="0" smtClean="0"/>
              <a:t>: Koučování pro manažery a firemní týmy, </a:t>
            </a:r>
            <a:r>
              <a:rPr lang="cs-CZ" b="1" dirty="0" err="1" smtClean="0"/>
              <a:t>Grada</a:t>
            </a:r>
            <a:r>
              <a:rPr lang="cs-CZ" b="1" dirty="0" smtClean="0"/>
              <a:t>, 2005.</a:t>
            </a:r>
          </a:p>
          <a:p>
            <a:pPr marL="685800" lvl="1" indent="-228600">
              <a:buFont typeface="+mj-lt"/>
              <a:buAutoNum type="arabicPeriod"/>
            </a:pPr>
            <a:r>
              <a:rPr lang="cs-CZ" b="1" dirty="0" err="1" smtClean="0"/>
              <a:t>Marilyn</a:t>
            </a:r>
            <a:r>
              <a:rPr lang="cs-CZ" b="1" dirty="0" smtClean="0"/>
              <a:t> </a:t>
            </a:r>
            <a:r>
              <a:rPr lang="cs-CZ" b="1" dirty="0" err="1" smtClean="0"/>
              <a:t>Atkinson</a:t>
            </a:r>
            <a:r>
              <a:rPr lang="cs-CZ" b="1" dirty="0" smtClean="0"/>
              <a:t>: </a:t>
            </a:r>
            <a:r>
              <a:rPr lang="cs-CZ" b="1" dirty="0" err="1" smtClean="0"/>
              <a:t>Koučink</a:t>
            </a:r>
            <a:r>
              <a:rPr lang="cs-CZ" b="1" dirty="0" smtClean="0"/>
              <a:t>: Vnitřní dynamika. Portál, 2009. </a:t>
            </a:r>
          </a:p>
          <a:p>
            <a:pPr marL="685800" lvl="1" indent="-228600">
              <a:buFont typeface="+mj-lt"/>
              <a:buAutoNum type="arabicPeriod"/>
            </a:pPr>
            <a:r>
              <a:rPr lang="cs-CZ" b="1" dirty="0" err="1" smtClean="0"/>
              <a:t>Marilyn</a:t>
            </a:r>
            <a:r>
              <a:rPr lang="cs-CZ" b="1" dirty="0" smtClean="0"/>
              <a:t> </a:t>
            </a:r>
            <a:r>
              <a:rPr lang="cs-CZ" b="1" dirty="0" err="1" smtClean="0"/>
              <a:t>Atkinson</a:t>
            </a:r>
            <a:r>
              <a:rPr lang="cs-CZ" b="1" dirty="0" smtClean="0"/>
              <a:t>: Step-by-Step COACHING. </a:t>
            </a:r>
            <a:r>
              <a:rPr lang="cs-CZ" b="1" dirty="0" err="1" smtClean="0"/>
              <a:t>Exalon</a:t>
            </a:r>
            <a:r>
              <a:rPr lang="cs-CZ" b="1" dirty="0" smtClean="0"/>
              <a:t> </a:t>
            </a:r>
            <a:r>
              <a:rPr lang="cs-CZ" b="1" dirty="0" err="1" smtClean="0"/>
              <a:t>Publishing</a:t>
            </a:r>
            <a:r>
              <a:rPr lang="cs-CZ" b="1" dirty="0" smtClean="0"/>
              <a:t>, 2007, USA, v anglickém jazyce.</a:t>
            </a:r>
          </a:p>
          <a:p>
            <a:pPr marL="685800" lvl="1" indent="-228600">
              <a:buFont typeface="+mj-lt"/>
              <a:buAutoNum type="arabicPeriod"/>
            </a:pPr>
            <a:r>
              <a:rPr lang="cs-CZ" b="1" dirty="0" smtClean="0"/>
              <a:t>Daniel Pink: Pohon. ANAG, 2011. </a:t>
            </a:r>
          </a:p>
          <a:p>
            <a:pPr>
              <a:buNone/>
            </a:pPr>
            <a:endParaRPr lang="cs-CZ" dirty="0"/>
          </a:p>
          <a:p>
            <a:pPr marL="712788" lvl="1" indent="-261938">
              <a:buFont typeface="+mj-lt"/>
              <a:buAutoNum type="arabicPeriod"/>
            </a:pPr>
            <a:r>
              <a:rPr lang="cs-CZ" dirty="0" smtClean="0">
                <a:solidFill>
                  <a:schemeClr val="accent2">
                    <a:lumMod val="75000"/>
                  </a:schemeClr>
                </a:solidFill>
                <a:hlinkClick r:id="rId2"/>
              </a:rPr>
              <a:t>www.</a:t>
            </a:r>
            <a:r>
              <a:rPr lang="cs-CZ" dirty="0" err="1" smtClean="0">
                <a:solidFill>
                  <a:schemeClr val="accent2">
                    <a:lumMod val="75000"/>
                  </a:schemeClr>
                </a:solidFill>
                <a:hlinkClick r:id="rId2"/>
              </a:rPr>
              <a:t>coachfederation.cz</a:t>
            </a:r>
            <a:endParaRPr lang="cs-CZ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712788" lvl="1" indent="-261938">
              <a:buFont typeface="+mj-lt"/>
              <a:buAutoNum type="arabicPeriod"/>
            </a:pPr>
            <a:r>
              <a:rPr lang="cs-CZ" dirty="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>www.</a:t>
            </a:r>
            <a:r>
              <a:rPr lang="cs-CZ" dirty="0" err="1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>cako.cz</a:t>
            </a:r>
            <a:endParaRPr lang="cs-CZ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712788" lvl="1" indent="-261938">
              <a:buFont typeface="+mj-lt"/>
              <a:buAutoNum type="arabicPeriod"/>
            </a:pPr>
            <a:endParaRPr lang="cs-CZ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447675" lvl="1" indent="3175">
              <a:buNone/>
            </a:pPr>
            <a:r>
              <a:rPr lang="cs-CZ" dirty="0" smtClean="0"/>
              <a:t>Materiály vznikly v rámci národního projektu Kurikulum S </a:t>
            </a:r>
            <a:br>
              <a:rPr lang="cs-CZ" dirty="0" smtClean="0"/>
            </a:br>
            <a:r>
              <a:rPr lang="cs-CZ" dirty="0" smtClean="0"/>
              <a:t>– Podpora plošného zavádění školních vzdělávacích programů </a:t>
            </a:r>
            <a:br>
              <a:rPr lang="cs-CZ" dirty="0" smtClean="0"/>
            </a:br>
            <a:r>
              <a:rPr lang="cs-CZ" dirty="0" smtClean="0"/>
              <a:t>v odborném vzdělávání, který realizuje Ministerstvo školství, </a:t>
            </a:r>
            <a:br>
              <a:rPr lang="cs-CZ" dirty="0" smtClean="0"/>
            </a:br>
            <a:r>
              <a:rPr lang="cs-CZ" dirty="0" smtClean="0"/>
              <a:t>mládeže a tělovýchovy ve spolupráci s Národním ústavem </a:t>
            </a:r>
            <a:br>
              <a:rPr lang="cs-CZ" dirty="0" smtClean="0"/>
            </a:br>
            <a:r>
              <a:rPr lang="cs-CZ" dirty="0" smtClean="0"/>
              <a:t>pro vzdělávání, školským poradenským zařízením a zařízením </a:t>
            </a:r>
            <a:br>
              <a:rPr lang="cs-CZ" dirty="0" smtClean="0"/>
            </a:br>
            <a:r>
              <a:rPr lang="cs-CZ" dirty="0" smtClean="0"/>
              <a:t>pro další vzdělávání pedagogických pracovníků a s finanční </a:t>
            </a:r>
            <a:br>
              <a:rPr lang="cs-CZ" dirty="0" smtClean="0"/>
            </a:br>
            <a:r>
              <a:rPr lang="cs-CZ" dirty="0" smtClean="0"/>
              <a:t>podporou Evropského sociálního fondu a státního rozpočtu ČR.</a:t>
            </a:r>
            <a:endParaRPr lang="cs-CZ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400050" lvl="1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359" r="25501"/>
          <a:stretch>
            <a:fillRect/>
          </a:stretch>
        </p:blipFill>
        <p:spPr>
          <a:xfrm>
            <a:off x="5364088" y="3789040"/>
            <a:ext cx="1728192" cy="2533650"/>
          </a:xfrm>
          <a:prstGeom prst="rect">
            <a:avLst/>
          </a:prstGeom>
        </p:spPr>
      </p:pic>
      <p:pic>
        <p:nvPicPr>
          <p:cNvPr id="6" name="Obrázek 5" descr="G:\SMARTER\ŠABLONY MATERIÁLŮ,SNÍMKŮ,POZADÍ NOVÉ\smarter_nove_logo_pruhledne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6093296"/>
            <a:ext cx="1152128" cy="2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8532440" y="6381328"/>
            <a:ext cx="3978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20 </a:t>
            </a:r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221861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BULLETTYPE" val="3"/>
  <p:tag name="RESPCOUNTERSTYLE" val="-1"/>
  <p:tag name="INPUTSOURCE" val="1"/>
  <p:tag name="BACKUPMAINTENANCE" val="7"/>
  <p:tag name="ROTATIONINTERVAL" val="2"/>
  <p:tag name="RACERSMAXDISPLAYED" val="5"/>
  <p:tag name="TEAMSINLEADERBOARD" val="5"/>
  <p:tag name="BUBBLEVALUEFORMAT" val="0.0"/>
  <p:tag name="CUSTOMCELLFORECOLOR" val="-16777216"/>
  <p:tag name="CUSTOMCELLBACKCOLOR4" val="-8355712"/>
  <p:tag name="DISPLAYDEVICEID" val="True"/>
  <p:tag name="GRIDSIZE" val="{Width=800, Height=600}"/>
  <p:tag name="CHARTLABELS" val="1"/>
  <p:tag name="PARTLISTDEFAULT" val="1"/>
  <p:tag name="INCORRECTPOINTVALUE" val="0"/>
  <p:tag name="AUTOADJUSTPARTRANGE" val="True"/>
  <p:tag name="FIBNUMRESULTS" val="5"/>
  <p:tag name="PRRESPONSE2" val="9"/>
  <p:tag name="PRRESPONSE6" val="5"/>
  <p:tag name="PRRESPONSE10" val="1"/>
  <p:tag name="POWERPOINTVERSION" val="12.0"/>
  <p:tag name="CSVFORMAT" val="0"/>
  <p:tag name="RESPCOUNTERFORMAT" val="0"/>
  <p:tag name="ALLOWDUPLICATES" val="False"/>
  <p:tag name="REVIEWONLY" val="False"/>
  <p:tag name="RACEANIMATIONSPEED" val="3"/>
  <p:tag name="BUBBLENAMEVISIBLE" val="True"/>
  <p:tag name="CUSTOMGRIDBACKCOLOR" val="-722948"/>
  <p:tag name="USESCHEMECOLORS" val="True"/>
  <p:tag name="GRIDROTATIONINTERVAL" val="2"/>
  <p:tag name="CHARTCOLORS" val="0"/>
  <p:tag name="INCLUDEPPT" val="True"/>
  <p:tag name="REALTIMEBACKUPPATH" val="(None)"/>
  <p:tag name="FIBDISPLAYRESULTS" val="True"/>
  <p:tag name="PRRESPONSE3" val="8"/>
  <p:tag name="PRRESPONSE8" val="3"/>
  <p:tag name="TPVERSION" val="2008"/>
  <p:tag name="ANSWERNOWSTYLE" val="-1"/>
  <p:tag name="COUNTDOWNSECONDS" val="10"/>
  <p:tag name="AUTOADVANCE" val="False"/>
  <p:tag name="SKIPREMAININGRACESLIDES" val="True"/>
  <p:tag name="BUBBLEGROUPING" val="3"/>
  <p:tag name="CUSTOMCELLBACKCOLOR3" val="-268652"/>
  <p:tag name="AUTOSIZEGRID" val="True"/>
  <p:tag name="INCLUDENONRESPONDERS" val="False"/>
  <p:tag name="REALTIMEBACKUP" val="False"/>
  <p:tag name="FIBINCLUDEOTHER" val="True"/>
  <p:tag name="PRRESPONSE5" val="6"/>
  <p:tag name="ALWAYSOPENPOLL" val="False"/>
  <p:tag name="ANSWERNOWTEXT" val="Answer Now"/>
  <p:tag name="BACKUPSESSIONS" val="True"/>
  <p:tag name="RACEENDPOINTS" val="100"/>
  <p:tag name="DEFAULTNUMTEAMS" val="5"/>
  <p:tag name="DISPLAYDEVICENUMBER" val="True"/>
  <p:tag name="RESETCHARTS" val="True"/>
  <p:tag name="ZEROBASED" val="False"/>
  <p:tag name="PRRESPONSE1" val="10"/>
  <p:tag name="SHOWFLASHWARNING" val="True"/>
  <p:tag name="COUNTDOWNSTYLE" val="-1"/>
  <p:tag name="AUTOUPDATEALIASES" val="True"/>
  <p:tag name="BUBBLESIZEVISIBLE" val="True"/>
  <p:tag name="GRIDOPACITY" val="90"/>
  <p:tag name="ALLOWUSERFEEDBACK" val="True"/>
  <p:tag name="FIBDISPLAYKEYWORDS" val="True"/>
  <p:tag name="SHOWBARVISIBLE" val="True"/>
  <p:tag name="NUMRESPONSES" val="1"/>
  <p:tag name="MAXRESPONDERS" val="5"/>
  <p:tag name="GRIDPOSITION" val="1"/>
  <p:tag name="CHARTSCALE" val="True"/>
  <p:tag name="PRRESPONSE9" val="2"/>
  <p:tag name="CHARTVALUEFORMAT" val="0%"/>
  <p:tag name="CUSTOMCELLBACKCOLOR2" val="-13395457"/>
  <p:tag name="CORRECTPOINTVALUE" val="1"/>
  <p:tag name="USESECONDARYMONITOR" val="True"/>
  <p:tag name="PARTICIPANTSINLEADERBOARD" val="5"/>
  <p:tag name="MULTIRESPDIVISOR" val="1"/>
  <p:tag name="SAVECSVWITHSESSION" val="True"/>
  <p:tag name="DISPLAYNAME" val="True"/>
  <p:tag name="PRRESPONSE7" val="4"/>
  <p:tag name="POLLINGCYCLE" val="2"/>
  <p:tag name="STDCHART" val="1"/>
  <p:tag name="RESPTABLESTYLE" val="-1"/>
  <p:tag name="CUSTOMCELLBACKCOLOR1" val="-657956"/>
  <p:tag name="PRRESPONSE4" val="7"/>
  <p:tag name="ADVANCEDSETTINGSVIEW" val="Fals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Prázdná prezentace">
  <a:themeElements>
    <a:clrScheme name="Prázdná prezenta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ázdná prezenta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Symbol" pitchFamily="18" charset="2"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Symbol" pitchFamily="18" charset="2"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ázdná prezenta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ázdná prezenta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ázdná prezenta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ázdná prezenta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ázdná prezenta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ázdná prezenta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ázdná prezenta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rázdná prezentace">
  <a:themeElements>
    <a:clrScheme name="Prázdná prezenta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ázdná prezenta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Symbol" pitchFamily="18" charset="2"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Symbol" pitchFamily="18" charset="2"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ázdná prezenta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ázdná prezenta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ázdná prezenta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ázdná prezenta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ázdná prezenta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ázdná prezenta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ázdná prezenta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Office\Sablony\Prázdná prezentace.pot</Template>
  <TotalTime>23364</TotalTime>
  <Words>3256</Words>
  <Application>Microsoft Office PowerPoint</Application>
  <PresentationFormat>Předvádění na obrazovce (4:3)</PresentationFormat>
  <Paragraphs>515</Paragraphs>
  <Slides>21</Slides>
  <Notes>7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21</vt:i4>
      </vt:variant>
    </vt:vector>
  </HeadingPairs>
  <TitlesOfParts>
    <vt:vector size="23" baseType="lpstr">
      <vt:lpstr>Prázdná prezentace</vt:lpstr>
      <vt:lpstr>1_Prázdná prezentace</vt:lpstr>
      <vt:lpstr>Snímek 1</vt:lpstr>
      <vt:lpstr>Snímek 2</vt:lpstr>
      <vt:lpstr>Snímek 3</vt:lpstr>
      <vt:lpstr>Snímek 4</vt:lpstr>
      <vt:lpstr>PRINCIP KOUČOVÁNÍ</vt:lpstr>
      <vt:lpstr>2. PROČ VYUŽÍT KOUČOVÁNÍ?</vt:lpstr>
      <vt:lpstr>3. TYPY KOUČOVÁNÍ  A KDY JE POUŽÍT?</vt:lpstr>
      <vt:lpstr>KOUČINK – METODA INTERAKCE</vt:lpstr>
      <vt:lpstr>4. KOUČOVACÍ POZICE</vt:lpstr>
      <vt:lpstr>CO DĚLÁ A NEDĚLÁ DOBRÝ KOUČ</vt:lpstr>
      <vt:lpstr>Snímek 11</vt:lpstr>
      <vt:lpstr>6. KOUČOVACÍ OTÁZKY</vt:lpstr>
      <vt:lpstr>OTÁZKY OTEVŘENÉ A UZAVŘENÉ</vt:lpstr>
      <vt:lpstr>POZOR NA MANIPULACI OTÁZKAMI</vt:lpstr>
      <vt:lpstr>CVIČENÍ KLADENÍ OTÁZEK </vt:lpstr>
      <vt:lpstr>7. UMÍME KOUČOVANÉMU NASLOUCHAT? </vt:lpstr>
      <vt:lpstr>8. TECHNIKA GROW</vt:lpstr>
      <vt:lpstr>KOUČOVACÍ OTÁZKY  - TECHNIKA „GROW“</vt:lpstr>
      <vt:lpstr>9. REAKCE NA NÁMITKY</vt:lpstr>
      <vt:lpstr>POSTUP PŘEKONÁNÍ NÁMITKY</vt:lpstr>
      <vt:lpstr>10. DOPORUČENÁ LITERATURA  A ODKAZY</vt:lpstr>
    </vt:vector>
  </TitlesOfParts>
  <Company>MASS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NÁVRH DESIGNU MATERIÁLŮ</dc:title>
  <dc:creator>Lenka Štěpánová</dc:creator>
  <cp:lastModifiedBy>irena.palanova</cp:lastModifiedBy>
  <cp:revision>631</cp:revision>
  <dcterms:created xsi:type="dcterms:W3CDTF">2002-11-22T11:27:08Z</dcterms:created>
  <dcterms:modified xsi:type="dcterms:W3CDTF">2012-06-29T11:05:10Z</dcterms:modified>
</cp:coreProperties>
</file>