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2" r:id="rId29"/>
    <p:sldId id="285" r:id="rId3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 C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D58D3-FDF1-454F-BA0E-011A71EA53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6B92C-83DE-424B-9AAF-782E6674FD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825C7-C43E-4098-850B-1DEB8E9F4C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8011D-AC4F-449D-8E0A-625622F3EAE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4B85E-5874-4F39-A79C-FA838406CCC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0CCEB-F244-47D4-9A53-FF9CC219945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9CDFD-CD95-455D-A591-D13D2E60357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7BF76-DAD3-495E-8387-BC12680E85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5C614-7DAF-4A0A-9612-FEEDC31D9BF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7A20F-D0F7-4567-9EDB-23206DAF1D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076E4-14BB-412B-82AF-625B7FAB1C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FF8BE0FE-7D1A-462C-AA84-7DDAFC94F9B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7143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Pedagogický pracovník odborných škol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143000" y="2714625"/>
            <a:ext cx="657225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Specifika vzdělávání učitelů odborných škol</a:t>
            </a:r>
          </a:p>
          <a:p>
            <a:pPr algn="ctr">
              <a:defRPr/>
            </a:pPr>
            <a:r>
              <a:rPr lang="cs-CZ" sz="2400" spc="300" dirty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projekt Kurikulum S</a:t>
            </a:r>
          </a:p>
          <a:p>
            <a:pPr>
              <a:defRPr/>
            </a:pPr>
            <a:endParaRPr lang="cs-CZ" dirty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  <a:p>
            <a:pPr>
              <a:defRPr/>
            </a:pPr>
            <a:endParaRPr lang="cs-CZ" dirty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  <a:p>
            <a:pPr algn="ctr">
              <a:defRPr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Národní pedagogické muzeum J. A Komenského</a:t>
            </a:r>
            <a:endParaRPr lang="cs-CZ" dirty="0">
              <a:latin typeface="Corbel" pitchFamily="34" charset="0"/>
            </a:endParaRPr>
          </a:p>
        </p:txBody>
      </p:sp>
      <p:sp>
        <p:nvSpPr>
          <p:cNvPr id="13316" name="TextovéPole 6"/>
          <p:cNvSpPr txBox="1">
            <a:spLocks noChangeArrowheads="1"/>
          </p:cNvSpPr>
          <p:nvPr/>
        </p:nvSpPr>
        <p:spPr bwMode="auto">
          <a:xfrm>
            <a:off x="1143000" y="5357813"/>
            <a:ext cx="7143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cs-CZ"/>
          </a:p>
        </p:txBody>
      </p:sp>
      <p:sp>
        <p:nvSpPr>
          <p:cNvPr id="13317" name="TextovéPole 7"/>
          <p:cNvSpPr txBox="1">
            <a:spLocks noChangeArrowheads="1"/>
          </p:cNvSpPr>
          <p:nvPr/>
        </p:nvSpPr>
        <p:spPr bwMode="auto">
          <a:xfrm>
            <a:off x="1214438" y="5357813"/>
            <a:ext cx="70723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800">
                <a:solidFill>
                  <a:schemeClr val="bg1"/>
                </a:solidFill>
              </a:rPr>
              <a:t>Petr Mach                                                                                   28. 2. 2012</a:t>
            </a:r>
            <a:endParaRPr lang="cs-CZ" sz="1800">
              <a:solidFill>
                <a:schemeClr val="bg1"/>
              </a:solidFill>
              <a:latin typeface="Arial" charset="0"/>
            </a:endParaRPr>
          </a:p>
          <a:p>
            <a:r>
              <a:rPr lang="cs-CZ" sz="1800">
                <a:solidFill>
                  <a:schemeClr val="bg1"/>
                </a:solidFill>
                <a:latin typeface="Arial" charset="0"/>
              </a:rPr>
              <a:t>FPE ZČU v Plzni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Učitelé odborných škol a učilišť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00063" y="2428875"/>
            <a:ext cx="8215312" cy="298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 </a:t>
            </a:r>
            <a:r>
              <a:rPr lang="cs-CZ" sz="2400" dirty="0">
                <a:latin typeface="Corbel" pitchFamily="34" charset="0"/>
              </a:rPr>
              <a:t>Učitel odborných předmětů UOV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defRPr/>
            </a:pPr>
            <a:endParaRPr lang="cs-CZ" sz="2400" dirty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 </a:t>
            </a:r>
            <a:r>
              <a:rPr lang="cs-CZ" sz="2400" dirty="0">
                <a:latin typeface="Corbel" pitchFamily="34" charset="0"/>
              </a:rPr>
              <a:t>Učitel praktického vyučování UPV</a:t>
            </a:r>
          </a:p>
          <a:p>
            <a:pPr>
              <a:defRPr/>
            </a:pPr>
            <a:endParaRPr lang="cs-CZ" sz="2400" dirty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 </a:t>
            </a:r>
            <a:r>
              <a:rPr lang="cs-CZ" sz="2400" dirty="0">
                <a:latin typeface="Corbel" pitchFamily="34" charset="0"/>
              </a:rPr>
              <a:t>Učitel odborného výcviku UOV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endParaRPr lang="cs-CZ" sz="2400" dirty="0"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sz="2400" dirty="0">
                <a:latin typeface="Corbel" pitchFamily="34" charset="0"/>
              </a:rPr>
              <a:t>  Učitel všeobecně vzdělávacích předmětů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25"/>
          </a:xfr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Příprava učitelů odborných škol na ZČU</a:t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endParaRPr lang="cs-CZ" sz="4000" b="1" cap="all" dirty="0" smtClean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85750" y="1857375"/>
            <a:ext cx="8858250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spc="300" dirty="0">
                <a:latin typeface="Corbel" pitchFamily="34" charset="0"/>
              </a:rPr>
              <a:t>Historický pohled - 70 léta</a:t>
            </a:r>
          </a:p>
          <a:p>
            <a:pPr>
              <a:defRPr/>
            </a:pPr>
            <a:endParaRPr lang="cs-CZ" sz="2400" dirty="0">
              <a:latin typeface="Corbel" pitchFamily="34" charset="0"/>
            </a:endParaRPr>
          </a:p>
          <a:p>
            <a:pPr>
              <a:defRPr/>
            </a:pPr>
            <a:r>
              <a:rPr lang="cs-CZ" sz="2400" b="1" dirty="0">
                <a:latin typeface="Corbel" pitchFamily="34" charset="0"/>
              </a:rPr>
              <a:t>X semestrové studium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Disciplíny na Pedagogické fakultě: </a:t>
            </a:r>
          </a:p>
          <a:p>
            <a:pPr lvl="1"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  pedagogické (včetně dějin pedagogiky)</a:t>
            </a:r>
          </a:p>
          <a:p>
            <a:pPr lvl="1"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  psychologické</a:t>
            </a:r>
          </a:p>
          <a:p>
            <a:pPr lvl="1"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  pedagogické psychologie</a:t>
            </a:r>
          </a:p>
          <a:p>
            <a:pPr lvl="1"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  sociální pedagogiky</a:t>
            </a:r>
          </a:p>
          <a:p>
            <a:pPr lvl="1"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  biologie člověka.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Disciplíny na VŠSE:</a:t>
            </a:r>
          </a:p>
          <a:p>
            <a:pPr lvl="1"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  odborné dle odbornosti učitele a vyučovaných předmětů.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Zakončení: SZZ a obhajobou DP.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/>
              <a:t/>
            </a:r>
            <a:br>
              <a:rPr lang="cs-CZ" b="1" cap="all" dirty="0" smtClean="0"/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Současnost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16386" name="TextovéPole 2"/>
          <p:cNvSpPr txBox="1">
            <a:spLocks noChangeArrowheads="1"/>
          </p:cNvSpPr>
          <p:nvPr/>
        </p:nvSpPr>
        <p:spPr bwMode="auto">
          <a:xfrm>
            <a:off x="714375" y="2357438"/>
            <a:ext cx="78581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b="1">
                <a:latin typeface="Corbel" pitchFamily="34" charset="0"/>
              </a:rPr>
              <a:t>Bakalářské studium učitelství odborných předmětů</a:t>
            </a:r>
          </a:p>
          <a:p>
            <a:r>
              <a:rPr lang="cs-CZ">
                <a:latin typeface="Corbel" pitchFamily="34" charset="0"/>
              </a:rPr>
              <a:t>Pro malý počet uchazečů se neotevírá.</a:t>
            </a:r>
          </a:p>
          <a:p>
            <a:r>
              <a:rPr lang="cs-CZ">
                <a:latin typeface="Corbel" pitchFamily="34" charset="0"/>
              </a:rPr>
              <a:t> </a:t>
            </a:r>
          </a:p>
          <a:p>
            <a:r>
              <a:rPr lang="cs-CZ" b="1">
                <a:latin typeface="Corbel" pitchFamily="34" charset="0"/>
              </a:rPr>
              <a:t>Bakalářské studium učitelství odborného výcviku a praktického vyučování v kombinované formě</a:t>
            </a:r>
            <a:endParaRPr lang="cs-CZ">
              <a:latin typeface="Corbel" pitchFamily="34" charset="0"/>
            </a:endParaRPr>
          </a:p>
          <a:p>
            <a:r>
              <a:rPr lang="cs-CZ">
                <a:latin typeface="Corbel" pitchFamily="34" charset="0"/>
              </a:rPr>
              <a:t>Tříleté studium ukončená SZZ a obhajobou bakalářské práce. Celkový počet kreditů 180.</a:t>
            </a:r>
          </a:p>
          <a:p>
            <a:r>
              <a:rPr lang="cs-CZ">
                <a:latin typeface="Corbel" pitchFamily="34" charset="0"/>
              </a:rPr>
              <a:t>Počet kreditů, které vedou k vytváření odborných (oborově didaktických) kompetencí je 35, tj. 19 % objemu výuky (včetně praxe). </a:t>
            </a:r>
          </a:p>
          <a:p>
            <a:r>
              <a:rPr lang="cs-CZ">
                <a:latin typeface="Corbel" pitchFamily="34" charset="0"/>
              </a:rPr>
              <a:t>Hraniční předměty: Environmentální výchova v geografii, Sociologické aspekty života člověka, Úvod do filosofie atd. 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/>
              <a:t/>
            </a:r>
            <a:br>
              <a:rPr lang="cs-CZ" b="1" cap="all" dirty="0" smtClean="0"/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Současnost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17410" name="TextovéPole 3"/>
          <p:cNvSpPr txBox="1">
            <a:spLocks noChangeArrowheads="1"/>
          </p:cNvSpPr>
          <p:nvPr/>
        </p:nvSpPr>
        <p:spPr bwMode="auto">
          <a:xfrm>
            <a:off x="500063" y="2286000"/>
            <a:ext cx="8358187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b="1">
                <a:latin typeface="Corbel" pitchFamily="34" charset="0"/>
              </a:rPr>
              <a:t>Studium v oblasti pedagogických věd se zaměřením na přípravu UOP, UPV, UOV v celoživotní formě vzdělávání</a:t>
            </a:r>
          </a:p>
          <a:p>
            <a:r>
              <a:rPr lang="cs-CZ">
                <a:latin typeface="Corbel" pitchFamily="34" charset="0"/>
              </a:rPr>
              <a:t>Dvouleté studium ukončené závěrečnou zkouškou a obhajobou závěrečné práce.</a:t>
            </a:r>
          </a:p>
          <a:p>
            <a:r>
              <a:rPr lang="cs-CZ">
                <a:latin typeface="Corbel" pitchFamily="34" charset="0"/>
              </a:rPr>
              <a:t>Rozsah výuky je min. 250 hodin, max. 350 hodin. Počet hodin, které vedou k vytváření odborných (oborově didaktických) kompetencí je 95, tj. 34 % (včetně praxe).</a:t>
            </a:r>
          </a:p>
          <a:p>
            <a:r>
              <a:rPr lang="cs-CZ" b="1">
                <a:latin typeface="Corbel" pitchFamily="34" charset="0"/>
              </a:rPr>
              <a:t>Certifikátové studium učitelství odborných předmětů</a:t>
            </a:r>
          </a:p>
          <a:p>
            <a:r>
              <a:rPr lang="cs-CZ">
                <a:latin typeface="Corbel" pitchFamily="34" charset="0"/>
              </a:rPr>
              <a:t>Letošní akademický rok toto studium končí. </a:t>
            </a:r>
          </a:p>
          <a:p>
            <a:r>
              <a:rPr lang="cs-CZ">
                <a:latin typeface="Corbel" pitchFamily="34" charset="0"/>
              </a:rPr>
              <a:t>Třísemestrové studium ukončené závěrečnou zkouškou a obhajobou závěrečné práce.</a:t>
            </a:r>
          </a:p>
          <a:p>
            <a:r>
              <a:rPr lang="cs-CZ">
                <a:latin typeface="Corbel" pitchFamily="34" charset="0"/>
              </a:rPr>
              <a:t>Koncepce studia je ekvivalentní se studiem učitelství odborných předmětů v celoživotní formě. 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/>
              <a:t/>
            </a:r>
            <a:br>
              <a:rPr lang="cs-CZ" b="1" cap="all" dirty="0" smtClean="0"/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Současnost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18434" name="TextovéPole 3"/>
          <p:cNvSpPr txBox="1">
            <a:spLocks noChangeArrowheads="1"/>
          </p:cNvSpPr>
          <p:nvPr/>
        </p:nvSpPr>
        <p:spPr bwMode="auto">
          <a:xfrm>
            <a:off x="714375" y="2071688"/>
            <a:ext cx="7786688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b="1">
                <a:latin typeface="Corbel" pitchFamily="34" charset="0"/>
              </a:rPr>
              <a:t>Projekt ESF č. CZ.1.07/1.3.08/02.0003 s pracovním názvem Kompetence učitelů a mistrů</a:t>
            </a:r>
          </a:p>
          <a:p>
            <a:r>
              <a:rPr lang="cs-CZ">
                <a:latin typeface="Corbel" pitchFamily="34" charset="0"/>
              </a:rPr>
              <a:t>Dvousemestrové studium vysokoškolského charakteru, které je ekvivalentem prvního ročníku bakalářského studia učitelství odborného výcviku a praktického vyučování. Po jeho absolvování vykonávají absolventi projektu přijímací řízení do bakalářského studia.</a:t>
            </a:r>
          </a:p>
          <a:p>
            <a:r>
              <a:rPr lang="cs-CZ">
                <a:latin typeface="Corbel" pitchFamily="34" charset="0"/>
              </a:rPr>
              <a:t> </a:t>
            </a:r>
          </a:p>
          <a:p>
            <a:r>
              <a:rPr lang="cs-CZ" b="1">
                <a:latin typeface="Corbel" pitchFamily="34" charset="0"/>
              </a:rPr>
              <a:t>IGIP</a:t>
            </a:r>
            <a:r>
              <a:rPr lang="cs-CZ">
                <a:latin typeface="Corbel" pitchFamily="34" charset="0"/>
              </a:rPr>
              <a:t> (International Gesellschaft  für Ingenierpädagogik) </a:t>
            </a:r>
          </a:p>
          <a:p>
            <a:r>
              <a:rPr lang="cs-CZ">
                <a:latin typeface="Corbel" pitchFamily="34" charset="0"/>
              </a:rPr>
              <a:t/>
            </a:r>
            <a:br>
              <a:rPr lang="cs-CZ">
                <a:latin typeface="Corbel" pitchFamily="34" charset="0"/>
              </a:rPr>
            </a:br>
            <a:r>
              <a:rPr lang="cs-CZ" b="1">
                <a:latin typeface="Corbel" pitchFamily="34" charset="0"/>
              </a:rPr>
              <a:t>NIDV, PC</a:t>
            </a:r>
            <a:r>
              <a:rPr lang="cs-CZ"/>
              <a:t/>
            </a:r>
            <a:br>
              <a:rPr lang="cs-CZ"/>
            </a:b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vytváření kompetencí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571500" y="2286000"/>
            <a:ext cx="7786688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</a:t>
            </a:r>
            <a:r>
              <a:rPr lang="cs-CZ" spc="300" dirty="0">
                <a:latin typeface="Corbel" pitchFamily="34" charset="0"/>
              </a:rPr>
              <a:t>Jaké kompetence je třeba vytvářet (rozvíjet)?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</a:t>
            </a:r>
            <a:r>
              <a:rPr lang="cs-CZ" spc="300" dirty="0">
                <a:latin typeface="Corbel" pitchFamily="34" charset="0"/>
              </a:rPr>
              <a:t>Jak je vytvářet?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</a:t>
            </a:r>
            <a:r>
              <a:rPr lang="cs-CZ" spc="300" dirty="0">
                <a:latin typeface="Corbel" pitchFamily="34" charset="0"/>
              </a:rPr>
              <a:t>Jak ověřovat úroveň jejich osvojení?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 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Problematika kompetencí by měla být nedílnou součástí vytváření profesního profilu učitele odborných předmětů, odborného výcviku.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Jaké kompetence je třeba vytvářet (rozvíjet)?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14375" y="2214563"/>
            <a:ext cx="7715250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Zdroje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 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NUOV (expertní skupina </a:t>
            </a:r>
            <a:r>
              <a:rPr lang="cs-CZ" dirty="0" err="1">
                <a:latin typeface="Corbel" pitchFamily="34" charset="0"/>
              </a:rPr>
              <a:t>TTnet</a:t>
            </a:r>
            <a:r>
              <a:rPr lang="cs-CZ" dirty="0">
                <a:latin typeface="Corbel" pitchFamily="34" charset="0"/>
              </a:rPr>
              <a:t>)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CEDEFOP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</a:t>
            </a:r>
            <a:r>
              <a:rPr lang="cs-CZ" dirty="0" err="1">
                <a:latin typeface="Corbel" pitchFamily="34" charset="0"/>
              </a:rPr>
              <a:t>Vašutová</a:t>
            </a:r>
            <a:endParaRPr lang="cs-CZ" dirty="0"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ISP MPSV (informační a poradenská střediska)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KTP (kartotéka typových pozic)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NSP (národní soustava povolání)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Profesní kompetence učitele  </a:t>
            </a:r>
            <a:r>
              <a:rPr lang="cs-CZ" sz="2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(</a:t>
            </a:r>
            <a:r>
              <a:rPr lang="cs-CZ" sz="2000" b="1" cap="all" dirty="0" err="1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Vašutová</a:t>
            </a:r>
            <a:r>
              <a:rPr lang="cs-CZ" sz="2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)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928688" y="2214563"/>
            <a:ext cx="7572375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předmětové (oborové)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didaktické a </a:t>
            </a:r>
            <a:r>
              <a:rPr lang="cs-CZ" dirty="0" err="1">
                <a:latin typeface="Corbel" pitchFamily="34" charset="0"/>
              </a:rPr>
              <a:t>psychodidaktické</a:t>
            </a:r>
            <a:endParaRPr lang="cs-CZ" dirty="0"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pedagogické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diagnostické a intervenční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sociální, psychosociální a intervenční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manažerské a normativní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profesně a osobnostně kultivující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ostatní předpoklady   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 oborové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143000" y="2714625"/>
            <a:ext cx="707231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Jak (kde) ji získá: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aprobační předměty a jejich metodologie, obecná didaktika, oborová didaktika, pedagogická psychologie, informatika.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didaktické </a:t>
            </a:r>
            <a:r>
              <a:rPr lang="cs-CZ" sz="4000" b="1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a</a:t>
            </a: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</a:t>
            </a:r>
            <a:r>
              <a:rPr lang="cs-CZ" sz="4000" b="1" cap="all" dirty="0" err="1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psychodidaktické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85813" y="2571750"/>
            <a:ext cx="7572375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Jak (kde) ji získá: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obecná didaktika, oborové didaktiky, vývojová pedagogická a kognitivní psychologie.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pedagogické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857250" y="2357438"/>
            <a:ext cx="7572375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Jak (kde) ji získá: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obecná a srovnávací pedagogika, psychologie osobnosti, vývojová </a:t>
            </a:r>
            <a:br>
              <a:rPr lang="cs-CZ" dirty="0">
                <a:latin typeface="Corbel" pitchFamily="34" charset="0"/>
              </a:rPr>
            </a:br>
            <a:r>
              <a:rPr lang="cs-CZ" dirty="0">
                <a:latin typeface="Corbel" pitchFamily="34" charset="0"/>
              </a:rPr>
              <a:t>a pedagogická psychologie, sociologie a sociologie výchovy, pedagogická praxe.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diagnostické </a:t>
            </a:r>
            <a:r>
              <a:rPr lang="cs-CZ" sz="4000" b="1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a</a:t>
            </a: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intervenční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143000" y="2786063"/>
            <a:ext cx="6572250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Jak (kde) ji získá: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pedagogická diagnostika, psychologie osobnosti, vývojová psychologie, biologie dětí a mládeže, patopsychologie, speciální pedagogika.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sociální, psychosociální </a:t>
            </a:r>
            <a:r>
              <a:rPr lang="cs-CZ" sz="3600" b="1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a</a:t>
            </a: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komunikativní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1214438" y="2786063"/>
            <a:ext cx="6786562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Jak (kde) ji získá: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sociální psychologie, sociální pedagogika, sociologie výchovy, sociální a pedagogická komunikace, český jazyk a rétorika.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profesně </a:t>
            </a:r>
            <a:r>
              <a:rPr lang="cs-CZ" sz="3600" b="1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a</a:t>
            </a: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osobnostně kultivující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27650" name="TextovéPole 2"/>
          <p:cNvSpPr txBox="1">
            <a:spLocks noChangeArrowheads="1"/>
          </p:cNvSpPr>
          <p:nvPr/>
        </p:nvSpPr>
        <p:spPr bwMode="auto">
          <a:xfrm>
            <a:off x="1000125" y="2714625"/>
            <a:ext cx="67865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/>
              <a:t>Jak (kde) ji získá:</a:t>
            </a:r>
          </a:p>
          <a:p>
            <a:endParaRPr lang="cs-CZ"/>
          </a:p>
          <a:p>
            <a:r>
              <a:rPr lang="cs-CZ"/>
              <a:t>filozofie výchovy, etika, aprobační obory, společenskovědní disciplíny, reflektivní zkušenost (pedagogická praxe).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Kompetence manažerské </a:t>
            </a:r>
            <a:r>
              <a:rPr lang="cs-CZ" sz="3600" b="1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a</a:t>
            </a: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 normativní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143000" y="2571750"/>
            <a:ext cx="7143750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Jak (kde) ji získá: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školská legislativa, vzdělávací politika, základy školského managementu, cizí jazyk, pedagogická praxe.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podmínky vytváření odborných </a:t>
            </a:r>
            <a:r>
              <a:rPr lang="cs-CZ" sz="3600" b="1" cap="all" dirty="0" err="1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koMpetencí</a:t>
            </a: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endParaRPr lang="cs-CZ" sz="3600" b="1" cap="all" dirty="0" smtClean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143000" y="2214563"/>
            <a:ext cx="714375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X semestrové studium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35 % výuky byly odborné předměty. Každý obor měl svoji oborovou didaktiku. Seminární práce měly charakter dnešních bakalářských prací. Diplomové práce se blížily dnešním rigorózním pracím.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podmínky vytváření odborných </a:t>
            </a:r>
            <a:r>
              <a:rPr lang="cs-CZ" sz="3600" b="1" cap="all" dirty="0" err="1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koMpetencí</a:t>
            </a:r>
            <a: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sz="36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endParaRPr lang="cs-CZ" sz="3600" b="1" cap="all" dirty="0" smtClean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071563" y="2143125"/>
            <a:ext cx="714375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Bakalářské studium učitelství odborného výcviku a praktického vyučování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 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Celkový počet kreditů je 180. Odborné předměty žádné. Předměty oborově didaktické mají celkem 13 kreditů - 5,5 % z celkového počtu kreditů. 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Předměty pedagogické praxe, které lze pro rozvoj odborných kompetencí využít, mají 18 kreditů - 10 %.</a:t>
            </a:r>
          </a:p>
          <a:p>
            <a:pPr>
              <a:defRPr/>
            </a:pPr>
            <a:r>
              <a:rPr lang="cs-CZ" b="1" dirty="0">
                <a:latin typeface="Corbel" pitchFamily="34" charset="0"/>
              </a:rPr>
              <a:t>DOV</a:t>
            </a:r>
          </a:p>
          <a:p>
            <a:pPr>
              <a:defRPr/>
            </a:pPr>
            <a:r>
              <a:rPr lang="cs-CZ" b="1" dirty="0">
                <a:latin typeface="Corbel" pitchFamily="34" charset="0"/>
              </a:rPr>
              <a:t>KPR</a:t>
            </a:r>
          </a:p>
          <a:p>
            <a:pPr>
              <a:defRPr/>
            </a:pPr>
            <a:r>
              <a:rPr lang="cs-CZ" b="1" dirty="0" err="1">
                <a:latin typeface="Corbel" pitchFamily="34" charset="0"/>
              </a:rPr>
              <a:t>Supervizní</a:t>
            </a:r>
            <a:r>
              <a:rPr lang="cs-CZ" b="1" dirty="0">
                <a:latin typeface="Corbel" pitchFamily="34" charset="0"/>
              </a:rPr>
              <a:t> seminář </a:t>
            </a:r>
            <a:r>
              <a:rPr lang="cs-CZ" dirty="0">
                <a:latin typeface="Corbel" pitchFamily="34" charset="0"/>
              </a:rPr>
              <a:t>k praxím.</a:t>
            </a:r>
          </a:p>
          <a:p>
            <a:pPr>
              <a:defRPr/>
            </a:pPr>
            <a:r>
              <a:rPr lang="cs-CZ" b="1" dirty="0">
                <a:latin typeface="Corbel" pitchFamily="34" charset="0"/>
              </a:rPr>
              <a:t>Případové studie</a:t>
            </a:r>
            <a:r>
              <a:rPr lang="cs-CZ" dirty="0">
                <a:latin typeface="Corbe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podmínky vytváření odborných </a:t>
            </a:r>
            <a:r>
              <a:rPr lang="cs-CZ" b="1" cap="all" dirty="0" err="1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koMpetencí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14375" y="2571750"/>
            <a:ext cx="7643813" cy="347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Studium v oblasti pedagogických věd se zaměřením na přípravu UOP, UPV, UOV</a:t>
            </a:r>
          </a:p>
          <a:p>
            <a:pPr>
              <a:defRPr/>
            </a:pPr>
            <a:r>
              <a:rPr lang="cs-CZ" cap="all" dirty="0">
                <a:latin typeface="Times New Roman CE" pitchFamily="18" charset="-18"/>
              </a:rPr>
              <a:t> </a:t>
            </a:r>
            <a:endParaRPr lang="cs-CZ" dirty="0">
              <a:latin typeface="Times New Roman CE" pitchFamily="18" charset="-18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Počet hodin, které vedou k vytváření odborných (oborově didaktických) kompetencí je 95, tj. 34 % (včetně praxe). K dispozici je větší počet hodin, které přispívají k vytváření odborných kompetencí. Nelze použít supervizi praxe. Je větší prostor pro případové studie.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spc="300" dirty="0">
                <a:latin typeface="Corbel" pitchFamily="34" charset="0"/>
              </a:rPr>
              <a:t>Projekt ESF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sz="4000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Jak ověřovat úroveň osvojení odborných kompetencí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214438" y="2714625"/>
            <a:ext cx="6643687" cy="2246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Evaluace výuky na ZČU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endParaRPr lang="cs-CZ" dirty="0"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Evaluační dotazníky studentům a absolventům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endParaRPr lang="cs-CZ" dirty="0">
              <a:latin typeface="Corbel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Times New Roman CE" pitchFamily="18" charset="-18"/>
              <a:buChar char="■"/>
              <a:defRPr/>
            </a:pPr>
            <a:r>
              <a:rPr lang="cs-CZ" dirty="0">
                <a:latin typeface="Corbel" pitchFamily="34" charset="0"/>
              </a:rPr>
              <a:t>  Průzkum v Plzeňském kraji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Průzkum v Plzeňském kraji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  <p:sp>
        <p:nvSpPr>
          <p:cNvPr id="33794" name="TextovéPole 2"/>
          <p:cNvSpPr txBox="1">
            <a:spLocks noChangeArrowheads="1"/>
          </p:cNvSpPr>
          <p:nvPr/>
        </p:nvSpPr>
        <p:spPr bwMode="auto">
          <a:xfrm>
            <a:off x="1071563" y="2357438"/>
            <a:ext cx="6643687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orbel" pitchFamily="34" charset="0"/>
              </a:rPr>
              <a:t>Cíl průzkumu - hodnocení profesního profilu učitele. Základem byl profesní profil učitele odborných předmětů a odborného výcviku dle kartotéky typových pozic. </a:t>
            </a:r>
          </a:p>
          <a:p>
            <a:r>
              <a:rPr lang="cs-CZ">
                <a:latin typeface="Corbel" pitchFamily="34" charset="0"/>
              </a:rPr>
              <a:t>Respondenti - 69 učitelů plzeňského regionu. </a:t>
            </a:r>
          </a:p>
          <a:p>
            <a:r>
              <a:rPr lang="cs-CZ">
                <a:latin typeface="Corbel" pitchFamily="34" charset="0"/>
              </a:rPr>
              <a:t>Složení - 20 učitelů odborných předmětů</a:t>
            </a:r>
          </a:p>
          <a:p>
            <a:r>
              <a:rPr lang="cs-CZ">
                <a:latin typeface="Corbel" pitchFamily="34" charset="0"/>
              </a:rPr>
              <a:t>                - 49 učitelů odborného výcviku.</a:t>
            </a:r>
          </a:p>
          <a:p>
            <a:r>
              <a:rPr lang="cs-CZ">
                <a:latin typeface="Corbel" pitchFamily="34" charset="0"/>
              </a:rPr>
              <a:t>Metoda - dotazníkové šetření doplněné strukturovaným rozhovorem.</a:t>
            </a:r>
          </a:p>
          <a:p>
            <a:r>
              <a:rPr lang="cs-CZ">
                <a:latin typeface="Corbel" pitchFamily="34" charset="0"/>
              </a:rPr>
              <a:t>Rok 2008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Některé výsledky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000125" y="2643188"/>
            <a:ext cx="7000875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Odborné kompetence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63 % respondentů má minimální (téměř žádné) možnosti systematického rozšiřování a prohlubování odborných znalostí (řízeno, podporováno školou).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32 % respondentů si doplňuje nové znalosti individuálně, na vlastní náklady (odběr časopisů, sledování publikací, internetu).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40 % nemá čas na tyto aktivity.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69 % respondentů je zatěžováno činnostmi, které nepatří do profesní náplně (kontrola stavu toalet, sledování žáků mimo výukové objekty, ..).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Některé výsledky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928688" y="2071688"/>
            <a:ext cx="7000875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Kompetence pedagogické, </a:t>
            </a:r>
            <a:r>
              <a:rPr lang="cs-CZ" spc="300" dirty="0" err="1">
                <a:latin typeface="Corbel" pitchFamily="34" charset="0"/>
              </a:rPr>
              <a:t>psychodidaktické</a:t>
            </a:r>
            <a:endParaRPr lang="cs-CZ" spc="300" dirty="0">
              <a:latin typeface="Corbel" pitchFamily="34" charset="0"/>
            </a:endParaRP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52 % respondentů pokládá přetváření RVP do ŠVP za koncepční a systémovou práci, kterou má vykonávat školství (systém).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40 % respondentů pokládá tvorbu ŠVP za vhodnou příležitost realizace vlastních představ o procesu.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8 % respondentů „překlopí“ starý systém do „nových tabulek“.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92 % pokládá vytvoření soustavy kvalifikačních požadavků (NSK) za vysoce pozitivní.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63 % respondentů používá klasické metody a formy (výklad, instruktáž, demonstrace, procvičování).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13 % respondentů používá problémové metody, samostatné práce, experimentální, metody obdobné projektovému vyučování.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ovéPole 2"/>
          <p:cNvSpPr txBox="1">
            <a:spLocks noChangeArrowheads="1"/>
          </p:cNvSpPr>
          <p:nvPr/>
        </p:nvSpPr>
        <p:spPr bwMode="auto">
          <a:xfrm>
            <a:off x="1214438" y="428625"/>
            <a:ext cx="657225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orbel" pitchFamily="34" charset="0"/>
              </a:rPr>
              <a:t>8 % respondentů považuje moderní metody (kooperace, projekty, problémové m., workshopy, ..) za neúčinné vzhled ke špatnému a neodpovídajícímu vybavení a vzhledem k úrovni žáků.</a:t>
            </a:r>
          </a:p>
          <a:p>
            <a:r>
              <a:rPr lang="cs-CZ">
                <a:latin typeface="Corbel" pitchFamily="34" charset="0"/>
              </a:rPr>
              <a:t>70 % respondentů by si přálo lepší spolupráci s podniky v regionu, jsou odkázáni na ochotu či neochotu podniků, nemají možnost výběru těch nejlepších.</a:t>
            </a:r>
          </a:p>
          <a:p>
            <a:r>
              <a:rPr lang="cs-CZ">
                <a:latin typeface="Corbel" pitchFamily="34" charset="0"/>
              </a:rPr>
              <a:t>40 % respondentů požadovalo systematické vzdělávání v oboru.</a:t>
            </a:r>
          </a:p>
          <a:p>
            <a:r>
              <a:rPr lang="cs-CZ">
                <a:latin typeface="Corbel" pitchFamily="34" charset="0"/>
              </a:rPr>
              <a:t>52 % respondentů by uvítalo vytvoření metodického portálu nebo časopisu pro odborné vzdělávání</a:t>
            </a:r>
          </a:p>
          <a:p>
            <a:r>
              <a:rPr lang="cs-CZ">
                <a:latin typeface="Corbel" pitchFamily="34" charset="0"/>
              </a:rPr>
              <a:t>67 % respondentů spojovalo motivaci s řešením kázeňských problémů. Uvádí, že více jak padesát procent žáků (především učňů) nemá o studovaný obor zájem, školu navštěvují jen z donucení (rodiči, okolnostmi).</a:t>
            </a:r>
          </a:p>
          <a:p>
            <a:r>
              <a:rPr lang="cs-CZ">
                <a:latin typeface="Corbel" pitchFamily="34" charset="0"/>
              </a:rPr>
              <a:t>41 % respondentů má problémy s objektivním hodnocením žáků. Zpravidla jsou nuceni hodnotit výkony žáků lépe než si zaslouží (i o dva stupně). Nejčastější důvod – nutnost udržet určitý počet žáků ve třídě (oboru), škole.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Některé výsledky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14375" y="2071688"/>
            <a:ext cx="7929563" cy="4094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Kompetence manažerské, vybavení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Průzkum se zabýval vztahem vedení školy nebo zřizovatele k  podmínkám (především materiálním).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32 % respondentů bylo spokojeno s vybavením, pomůckami, s výukovým prostředím, s poskytováním osobních pomůcek.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7 % respondentů nedostává ani nárokové osobní ochranné pomůcky, které jsou nutné k výkonu činnosti dle norem a předpisů BOZP.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40 % respondentů má k dispozici technické vybavení a pomůcky staré 10 a více let.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20 % respondentů je spokojeno s partnerskými podniky.</a:t>
            </a:r>
          </a:p>
          <a:p>
            <a:pPr>
              <a:defRPr/>
            </a:pPr>
            <a:r>
              <a:rPr lang="cs-CZ" dirty="0">
                <a:latin typeface="Times New Roman CE" pitchFamily="18" charset="-18"/>
              </a:rPr>
              <a:t> 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Některé výsledky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42875" y="2000250"/>
            <a:ext cx="8786813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>
                <a:latin typeface="Corbel" pitchFamily="34" charset="0"/>
              </a:rPr>
              <a:t>Kompetence osobnostní, zdravotní způsobilost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Většina respondentů se k osobnostním vlastnostem nevyjadřovala nebo </a:t>
            </a:r>
            <a:r>
              <a:rPr lang="cs-CZ">
                <a:latin typeface="Corbel" pitchFamily="34" charset="0"/>
              </a:rPr>
              <a:t>se formálně </a:t>
            </a:r>
            <a:r>
              <a:rPr lang="cs-CZ" dirty="0">
                <a:latin typeface="Corbel" pitchFamily="34" charset="0"/>
              </a:rPr>
              <a:t>ztotožnila s KTP.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79 % respondentů však považuje postavení osobnosti učitele ve společnosti za neúnosné, devalvující. 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19 % respondentů uvažuje o odchodu ze školství z důvodu neodpovídajícího společenského postavení. Z tohoto počtu je většina mužů.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98 % respondentů se nikdo neptal na zdravotní stav, nevyžadoval žádné vyšetření.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Obdobný stav je i při přijímání studentů do učitelských vzdělávacích programů.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Společnost neřeší problematiku možných chorob z povolání v učitelské profesi.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Neřeší se prokazatelné symptomy negativního vlivu procesu na učitele: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depresivní stavy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chronické vyčerpání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poruchy sociálních vazeb (změna vztahu k lidem)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ovéPole 2"/>
          <p:cNvSpPr txBox="1">
            <a:spLocks noChangeArrowheads="1"/>
          </p:cNvSpPr>
          <p:nvPr/>
        </p:nvSpPr>
        <p:spPr bwMode="auto">
          <a:xfrm>
            <a:off x="1143000" y="1285875"/>
            <a:ext cx="67151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orbel" pitchFamily="34" charset="0"/>
              </a:rPr>
              <a:t>útlum aktivity, iniciativy a kreativity</a:t>
            </a:r>
          </a:p>
          <a:p>
            <a:r>
              <a:rPr lang="cs-CZ">
                <a:latin typeface="Corbel" pitchFamily="34" charset="0"/>
              </a:rPr>
              <a:t>snížení sebehodnocení (ztráta ideálů)</a:t>
            </a:r>
          </a:p>
          <a:p>
            <a:r>
              <a:rPr lang="cs-CZ">
                <a:latin typeface="Corbel" pitchFamily="34" charset="0"/>
              </a:rPr>
              <a:t>riziko závislosti na návykových látkách </a:t>
            </a:r>
          </a:p>
          <a:p>
            <a:r>
              <a:rPr lang="cs-CZ">
                <a:latin typeface="Corbel" pitchFamily="34" charset="0"/>
              </a:rPr>
              <a:t>syndrom vyhoření</a:t>
            </a:r>
          </a:p>
          <a:p>
            <a:r>
              <a:rPr lang="cs-CZ">
                <a:latin typeface="Corbel" pitchFamily="34" charset="0"/>
              </a:rPr>
              <a:t>somatické potíže.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/>
            </a:r>
            <a:b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</a:b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Některé výsledky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357313" y="2643188"/>
            <a:ext cx="6286500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pc="300" dirty="0" err="1">
                <a:latin typeface="Corbel" pitchFamily="34" charset="0"/>
              </a:rPr>
              <a:t>Společensko</a:t>
            </a:r>
            <a:r>
              <a:rPr lang="cs-CZ" spc="300" dirty="0">
                <a:latin typeface="Corbel" pitchFamily="34" charset="0"/>
              </a:rPr>
              <a:t> ekonomické ohodnocení</a:t>
            </a:r>
          </a:p>
          <a:p>
            <a:pPr>
              <a:defRPr/>
            </a:pPr>
            <a:endParaRPr lang="cs-CZ" dirty="0">
              <a:latin typeface="Corbel" pitchFamily="34" charset="0"/>
            </a:endParaRP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40 % respondentů považovalo ekonomické ohodnocení své práce za téměř odpovídající.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9,9 % respondentů považovalo svůj plat za směšně malý a uvažuje o odchodu ze školství.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50 % respondentů pokládá svoji práci za nedoceněnou, ale chápe problémy školství.</a:t>
            </a:r>
          </a:p>
          <a:p>
            <a:pPr>
              <a:defRPr/>
            </a:pPr>
            <a:r>
              <a:rPr lang="cs-CZ" dirty="0">
                <a:latin typeface="Corbel" pitchFamily="34" charset="0"/>
              </a:rPr>
              <a:t>63 % respondentů vadila nízká společenská hodnota vzdělání.</a:t>
            </a:r>
          </a:p>
          <a:p>
            <a:pPr>
              <a:defRPr/>
            </a:pPr>
            <a:endParaRPr lang="cs-CZ" dirty="0">
              <a:latin typeface="Times New Roman CE" pitchFamily="18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cs-CZ" b="1" cap="all" dirty="0" smtClean="0">
                <a:solidFill>
                  <a:schemeClr val="accent1">
                    <a:lumMod val="75000"/>
                  </a:schemeClr>
                </a:solidFill>
                <a:latin typeface="Corbel" pitchFamily="34" charset="0"/>
              </a:rPr>
              <a:t>ZÁVĚR</a:t>
            </a:r>
          </a:p>
        </p:txBody>
      </p:sp>
      <p:sp>
        <p:nvSpPr>
          <p:cNvPr id="41986" name="TextovéPole 2"/>
          <p:cNvSpPr txBox="1">
            <a:spLocks noChangeArrowheads="1"/>
          </p:cNvSpPr>
          <p:nvPr/>
        </p:nvSpPr>
        <p:spPr bwMode="auto">
          <a:xfrm>
            <a:off x="714375" y="2357438"/>
            <a:ext cx="771525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orbel" pitchFamily="34" charset="0"/>
              </a:rPr>
              <a:t>Profesní profil učitele odborných předmětů není jen výčet kompetencí, povinností, požadavků. Jeho součástí by mělo být i jasné formulování realizační složky. Stanovení, za jakých podmínek lze kompetencí dosáhnout, vytvoření těchto podmínek a stanovení dopadu na kariérní postup, tedy kariérní řád. Jasné formulování zodpovědnosti společnosti (státu) za vytvoření podmínek k dosažení požadovaných kompetencí. Nedořešené je i objektivní zjišťování úrovně dosažení požadovaných kompetencí (evaluace procesu). Řadu kompetencí totiž získávají učitelé až v průběhu výkonu své pedagogické praxe.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842</Words>
  <Application>Microsoft Office PowerPoint</Application>
  <PresentationFormat>Předvádění na obrazovce (4:3)</PresentationFormat>
  <Paragraphs>193</Paragraphs>
  <Slides>29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Výchozí návrh</vt:lpstr>
      <vt:lpstr>Pedagogický pracovník odborných škol</vt:lpstr>
      <vt:lpstr>Učitelé odborných škol a učilišť</vt:lpstr>
      <vt:lpstr> Příprava učitelů odborných škol na ZČU </vt:lpstr>
      <vt:lpstr> Současnost </vt:lpstr>
      <vt:lpstr> Současnost </vt:lpstr>
      <vt:lpstr> Současnost </vt:lpstr>
      <vt:lpstr> vytváření kompetencí </vt:lpstr>
      <vt:lpstr> Jaké kompetence je třeba vytvářet (rozvíjet)? </vt:lpstr>
      <vt:lpstr> Profesní kompetence učitele  (Vašutová) </vt:lpstr>
      <vt:lpstr> Kompetence  oborové </vt:lpstr>
      <vt:lpstr> Kompetence didaktické a psychodidaktické </vt:lpstr>
      <vt:lpstr> Kompetence pedagogické </vt:lpstr>
      <vt:lpstr> Kompetence diagnostické a intervenční </vt:lpstr>
      <vt:lpstr> Kompetence sociální, psychosociální a komunikativní </vt:lpstr>
      <vt:lpstr> Kompetence profesně a osobnostně kultivující </vt:lpstr>
      <vt:lpstr> Kompetence manažerské a normativní </vt:lpstr>
      <vt:lpstr> podmínky vytváření odborných koMpetencí </vt:lpstr>
      <vt:lpstr> podmínky vytváření odborných koMpetencí </vt:lpstr>
      <vt:lpstr>podmínky vytváření odborných koMpetencí</vt:lpstr>
      <vt:lpstr>Jak ověřovat úroveň osvojení odborných kompetencí</vt:lpstr>
      <vt:lpstr> Průzkum v Plzeňském kraji </vt:lpstr>
      <vt:lpstr> Některé výsledky </vt:lpstr>
      <vt:lpstr> Některé výsledky </vt:lpstr>
      <vt:lpstr>Snímek 24</vt:lpstr>
      <vt:lpstr> Některé výsledky </vt:lpstr>
      <vt:lpstr> Některé výsledky </vt:lpstr>
      <vt:lpstr>Snímek 27</vt:lpstr>
      <vt:lpstr> Některé výsledky </vt:lpstr>
      <vt:lpstr>ZÁVĚR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Učitel odborných škol</dc:title>
  <dc:creator>Machova</dc:creator>
  <cp:lastModifiedBy>Lucie</cp:lastModifiedBy>
  <cp:revision>19</cp:revision>
  <dcterms:created xsi:type="dcterms:W3CDTF">2012-02-25T16:13:18Z</dcterms:created>
  <dcterms:modified xsi:type="dcterms:W3CDTF">2012-03-06T15:34:15Z</dcterms:modified>
</cp:coreProperties>
</file>