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9"/>
  </p:notesMasterIdLst>
  <p:handoutMasterIdLst>
    <p:handoutMasterId r:id="rId20"/>
  </p:handoutMasterIdLst>
  <p:sldIdLst>
    <p:sldId id="351" r:id="rId3"/>
    <p:sldId id="457" r:id="rId4"/>
    <p:sldId id="450" r:id="rId5"/>
    <p:sldId id="462" r:id="rId6"/>
    <p:sldId id="463" r:id="rId7"/>
    <p:sldId id="461" r:id="rId8"/>
    <p:sldId id="460" r:id="rId9"/>
    <p:sldId id="473" r:id="rId10"/>
    <p:sldId id="459" r:id="rId11"/>
    <p:sldId id="458" r:id="rId12"/>
    <p:sldId id="474" r:id="rId13"/>
    <p:sldId id="475" r:id="rId14"/>
    <p:sldId id="476" r:id="rId15"/>
    <p:sldId id="477" r:id="rId16"/>
    <p:sldId id="478" r:id="rId17"/>
    <p:sldId id="468" r:id="rId18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20000"/>
      </a:spcBef>
      <a:spcAft>
        <a:spcPct val="0"/>
      </a:spcAft>
      <a:buClr>
        <a:schemeClr val="accent1"/>
      </a:buClr>
      <a:buSzPct val="80000"/>
      <a:buFont typeface="Arial" charset="0"/>
      <a:buChar char="■"/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1"/>
      </a:buClr>
      <a:buSzPct val="80000"/>
      <a:buFont typeface="Arial" charset="0"/>
      <a:buChar char="■"/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1"/>
      </a:buClr>
      <a:buSzPct val="80000"/>
      <a:buFont typeface="Arial" charset="0"/>
      <a:buChar char="■"/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1"/>
      </a:buClr>
      <a:buSzPct val="80000"/>
      <a:buFont typeface="Arial" charset="0"/>
      <a:buChar char="■"/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1"/>
      </a:buClr>
      <a:buSzPct val="80000"/>
      <a:buFont typeface="Arial" charset="0"/>
      <a:buChar char="■"/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D0F"/>
    <a:srgbClr val="E7E7E7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65" autoAdjust="0"/>
    <p:restoredTop sz="72297" autoAdjust="0"/>
  </p:normalViewPr>
  <p:slideViewPr>
    <p:cSldViewPr snapToGrid="0" showGuides="1">
      <p:cViewPr>
        <p:scale>
          <a:sx n="75" d="100"/>
          <a:sy n="75" d="100"/>
        </p:scale>
        <p:origin x="-1950" y="-798"/>
      </p:cViewPr>
      <p:guideLst>
        <p:guide orient="horz" pos="1170"/>
        <p:guide orient="horz" pos="3792"/>
        <p:guide orient="horz" pos="2440"/>
        <p:guide orient="horz" pos="2514"/>
        <p:guide orient="horz" pos="1260"/>
        <p:guide pos="453"/>
        <p:guide pos="1729"/>
        <p:guide pos="1795"/>
        <p:guide pos="30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845"/>
    </p:cViewPr>
  </p:sorterViewPr>
  <p:notesViewPr>
    <p:cSldViewPr snapToGrid="0" showGuides="1">
      <p:cViewPr varScale="1">
        <p:scale>
          <a:sx n="77" d="100"/>
          <a:sy n="77" d="100"/>
        </p:scale>
        <p:origin x="-1554" y="-90"/>
      </p:cViewPr>
      <p:guideLst>
        <p:guide orient="horz" pos="3126"/>
        <p:guide pos="2142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>
            <a:lvl1pPr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6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>
            <a:lvl1pPr algn="r"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b" anchorCtr="0" compatLnSpc="1">
            <a:prstTxWarp prst="textNoShape">
              <a:avLst/>
            </a:prstTxWarp>
          </a:bodyPr>
          <a:lstStyle>
            <a:lvl1pPr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6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b" anchorCtr="0" compatLnSpc="1">
            <a:prstTxWarp prst="textNoShape">
              <a:avLst/>
            </a:prstTxWarp>
          </a:bodyPr>
          <a:lstStyle>
            <a:lvl1pPr algn="r"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fld id="{329B24CB-B0EE-41B8-90F4-B0B2077145A8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6432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>
            <a:lvl1pPr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6" y="2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>
            <a:lvl1pPr algn="r"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5" y="4714653"/>
            <a:ext cx="5438748" cy="44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b" anchorCtr="0" compatLnSpc="1">
            <a:prstTxWarp prst="textNoShape">
              <a:avLst/>
            </a:prstTxWarp>
          </a:bodyPr>
          <a:lstStyle>
            <a:lvl1pPr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endParaRPr lang="cs-CZ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6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7" tIns="45709" rIns="91417" bIns="45709" numCol="1" anchor="b" anchorCtr="0" compatLnSpc="1">
            <a:prstTxWarp prst="textNoShape">
              <a:avLst/>
            </a:prstTxWarp>
          </a:bodyPr>
          <a:lstStyle>
            <a:lvl1pPr algn="r" defTabSz="914231">
              <a:spcBef>
                <a:spcPct val="0"/>
              </a:spcBef>
              <a:buClrTx/>
              <a:buSzTx/>
              <a:buFontTx/>
              <a:buNone/>
              <a:defRPr sz="1100"/>
            </a:lvl1pPr>
          </a:lstStyle>
          <a:p>
            <a:fld id="{92FC5918-53DC-4B45-8DF9-0B5BE2B8BE58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2662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C848E627-B0FD-43CB-A6E7-A8AE5326EFD5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AF434627-8CD2-46D6-A0F1-1E5DA2DEBE8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43377AF1-35E0-4018-A52B-C99CF161331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19138" y="2028825"/>
            <a:ext cx="3524250" cy="3783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395788" y="2028825"/>
            <a:ext cx="3524250" cy="3783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E42B8FA6-AC36-4726-95D2-1EA3DE788F5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B5FFC65D-417E-4DA2-8FC9-937A6D2F9C9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029D4CD7-46DA-4680-AC38-78769675BCC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33C4E91F-7034-4BB4-A01D-58870B1E478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4C23F0A4-EAB7-4100-9A38-5E9611F3BAD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DFF0C07D-376B-4AD0-A089-9DE2D5ADE48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DC29093E-ED81-448D-8FAA-F6E26DC4F4C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119813" y="533400"/>
            <a:ext cx="1800225" cy="5278438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19138" y="533400"/>
            <a:ext cx="5248275" cy="5278438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C2301265-D067-4A8C-B1B2-C2F5AFC955E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9138" y="533400"/>
            <a:ext cx="6619875" cy="118745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19138" y="2028825"/>
            <a:ext cx="3524250" cy="378301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395788" y="2028825"/>
            <a:ext cx="3524250" cy="378301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>
          <a:xfrm>
            <a:off x="719138" y="6297613"/>
            <a:ext cx="1485900" cy="360362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E17CA6A0-BAAF-46FF-9E91-C4A2BBCFDCC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9138" y="533400"/>
            <a:ext cx="6619875" cy="118745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>
          <a:xfrm>
            <a:off x="719138" y="2028825"/>
            <a:ext cx="3524250" cy="378301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395788" y="2028825"/>
            <a:ext cx="3524250" cy="378301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>
          <a:xfrm>
            <a:off x="719138" y="6297613"/>
            <a:ext cx="1485900" cy="360362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DC910CEF-A8F5-4AE3-9801-712FE22579F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7775" y="6297613"/>
            <a:ext cx="41148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138" y="6297613"/>
            <a:ext cx="148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r>
              <a:rPr lang="cs-CZ"/>
              <a:t>Strana</a:t>
            </a:r>
            <a:r>
              <a:rPr lang="en-US"/>
              <a:t> </a:t>
            </a:r>
            <a:fld id="{25B3DECE-FADF-4E02-B462-43D590516015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1039" name="Picture 15" descr="kyticky_male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96200" y="-9525"/>
            <a:ext cx="1457325" cy="1038225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3400"/>
            <a:ext cx="66198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43" name="Rectangle 19"/>
          <p:cNvSpPr>
            <a:spLocks noChangeArrowheads="1"/>
          </p:cNvSpPr>
          <p:nvPr userDrawn="1"/>
        </p:nvSpPr>
        <p:spPr bwMode="auto">
          <a:xfrm>
            <a:off x="0" y="1857375"/>
            <a:ext cx="9144000" cy="4162425"/>
          </a:xfrm>
          <a:prstGeom prst="rect">
            <a:avLst/>
          </a:prstGeom>
          <a:solidFill>
            <a:srgbClr val="E7E7E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2028825"/>
            <a:ext cx="720090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</p:txBody>
      </p:sp>
      <p:pic>
        <p:nvPicPr>
          <p:cNvPr id="1045" name="Picture 21" descr="linet_maly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67613" y="6329363"/>
            <a:ext cx="1190625" cy="3524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  <p:sldLayoutId id="2147483673" r:id="rId13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0"/>
    </p:bldLst>
  </p:timing>
  <p:hf hdr="0" dt="0"/>
  <p:txStyles>
    <p:titleStyle>
      <a:lvl1pPr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ts val="42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600"/>
        </a:lnSpc>
        <a:spcBef>
          <a:spcPts val="1200"/>
        </a:spcBef>
        <a:spcAft>
          <a:spcPct val="0"/>
        </a:spcAft>
        <a:buClr>
          <a:schemeClr val="accent1"/>
        </a:buClr>
        <a:buSzPct val="70000"/>
        <a:buFont typeface="Arial" charset="0"/>
        <a:buChar char="■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Font typeface="Arial" charset="0"/>
        <a:buChar char="■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90000"/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jindriska.tomsova@linet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12" name="Text Box 32"/>
          <p:cNvSpPr txBox="1">
            <a:spLocks noChangeArrowheads="1"/>
          </p:cNvSpPr>
          <p:nvPr/>
        </p:nvSpPr>
        <p:spPr bwMode="auto">
          <a:xfrm>
            <a:off x="2994025" y="6297613"/>
            <a:ext cx="2894013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cs-CZ" sz="1400" dirty="0" smtClean="0">
                <a:solidFill>
                  <a:schemeClr val="bg2"/>
                </a:solidFill>
              </a:rPr>
              <a:t>16.3.2012</a:t>
            </a:r>
            <a:endParaRPr lang="cs-CZ" sz="1400" dirty="0">
              <a:solidFill>
                <a:schemeClr val="bg2"/>
              </a:solidFill>
            </a:endParaRPr>
          </a:p>
        </p:txBody>
      </p:sp>
      <p:sp>
        <p:nvSpPr>
          <p:cNvPr id="148513" name="Text Box 33"/>
          <p:cNvSpPr txBox="1">
            <a:spLocks noChangeArrowheads="1"/>
          </p:cNvSpPr>
          <p:nvPr/>
        </p:nvSpPr>
        <p:spPr bwMode="auto">
          <a:xfrm>
            <a:off x="274638" y="6297613"/>
            <a:ext cx="2255837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tIns="0" bIns="0" anchor="ctr"/>
          <a:lstStyle/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cs-CZ" sz="1400" dirty="0" smtClean="0">
                <a:solidFill>
                  <a:schemeClr val="bg2"/>
                </a:solidFill>
              </a:rPr>
              <a:t>Ing. Jindřiška Tomsová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cs-CZ" sz="1400" dirty="0" smtClean="0">
                <a:solidFill>
                  <a:schemeClr val="bg2"/>
                </a:solidFill>
              </a:rPr>
              <a:t>HR specialista</a:t>
            </a:r>
            <a:endParaRPr lang="cs-CZ" sz="1400" dirty="0">
              <a:solidFill>
                <a:schemeClr val="bg2"/>
              </a:solidFill>
            </a:endParaRPr>
          </a:p>
        </p:txBody>
      </p:sp>
      <p:pic>
        <p:nvPicPr>
          <p:cNvPr id="148516" name="Picture 36" descr="LINE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713" y="481013"/>
            <a:ext cx="1400175" cy="409575"/>
          </a:xfrm>
          <a:prstGeom prst="rect">
            <a:avLst/>
          </a:prstGeom>
          <a:noFill/>
        </p:spPr>
      </p:pic>
      <p:graphicFrame>
        <p:nvGraphicFramePr>
          <p:cNvPr id="148525" name="Object 45"/>
          <p:cNvGraphicFramePr>
            <a:graphicFrameLocks noChangeAspect="1"/>
          </p:cNvGraphicFramePr>
          <p:nvPr/>
        </p:nvGraphicFramePr>
        <p:xfrm>
          <a:off x="3927475" y="0"/>
          <a:ext cx="521652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35" name="Image" r:id="rId4" imgW="17625397" imgH="23174603" progId="">
                  <p:embed/>
                </p:oleObj>
              </mc:Choice>
              <mc:Fallback>
                <p:oleObj name="Image" r:id="rId4" imgW="17625397" imgH="23174603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475" y="0"/>
                        <a:ext cx="521652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8521" name="Picture 41" descr="flower_01a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0488" y="2647950"/>
            <a:ext cx="2703512" cy="4210050"/>
          </a:xfrm>
          <a:prstGeom prst="rect">
            <a:avLst/>
          </a:prstGeom>
          <a:noFill/>
        </p:spPr>
      </p:pic>
      <p:sp>
        <p:nvSpPr>
          <p:cNvPr id="148515" name="Rectangle 35"/>
          <p:cNvSpPr>
            <a:spLocks noChangeArrowheads="1"/>
          </p:cNvSpPr>
          <p:nvPr/>
        </p:nvSpPr>
        <p:spPr bwMode="auto">
          <a:xfrm>
            <a:off x="719138" y="1557337"/>
            <a:ext cx="52435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sz="4400" b="1" dirty="0" smtClean="0">
                <a:solidFill>
                  <a:schemeClr val="bg2"/>
                </a:solidFill>
              </a:rPr>
              <a:t>Představení společnosti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sz="4400" b="1" dirty="0" smtClean="0">
                <a:solidFill>
                  <a:schemeClr val="bg2"/>
                </a:solidFill>
              </a:rPr>
              <a:t>Linet spol. s r.o.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8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8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12" grpId="0"/>
      <p:bldP spid="148513" grpId="0"/>
      <p:bldP spid="1485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společnosti Linet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78388" y="1994693"/>
            <a:ext cx="3884612" cy="37830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 smtClean="0"/>
              <a:t>Společnost založena v roce 1990 v </a:t>
            </a:r>
            <a:r>
              <a:rPr lang="cs-CZ" dirty="0" err="1" smtClean="0"/>
              <a:t>Želevčicích</a:t>
            </a:r>
            <a:r>
              <a:rPr lang="cs-CZ" dirty="0" smtClean="0"/>
              <a:t> u Slaného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 smtClean="0"/>
              <a:t>Výrobce zdravotnické techniky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 smtClean="0"/>
              <a:t>Top4 ve světě, číslo jedna v oboru v Evropě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 smtClean="0"/>
              <a:t>Zaměstnává 550 kmenových zaměstnanců v ČR, celkem 700 po světě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50"/>
            <a:ext cx="4464620" cy="280839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Produkty a služby společnosti Linet 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dirty="0" smtClean="0"/>
              <a:t>Strana</a:t>
            </a:r>
            <a:r>
              <a:rPr lang="en-US" dirty="0" smtClean="0"/>
              <a:t> </a:t>
            </a:r>
            <a:fld id="{AF434627-8CD2-46D6-A0F1-1E5DA2DEBE8E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6096000" y="2028825"/>
            <a:ext cx="2895600" cy="3783013"/>
          </a:xfrm>
        </p:spPr>
        <p:txBody>
          <a:bodyPr/>
          <a:lstStyle/>
          <a:p>
            <a:r>
              <a:rPr lang="cs-CZ" dirty="0" smtClean="0"/>
              <a:t>Sofistikovaná lůžka pro ARO</a:t>
            </a:r>
            <a:endParaRPr lang="cs-CZ" dirty="0"/>
          </a:p>
        </p:txBody>
      </p:sp>
      <p:pic>
        <p:nvPicPr>
          <p:cNvPr id="149506" name="Picture 2" descr="http://www.linet.cz/data2/dep_33/5_22152_PL_multicare_00200_3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57375"/>
            <a:ext cx="5619878" cy="42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Patenty a revoluční vynálezy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385027" name="Picture 3" descr="H:\MARKETING\VEREJNE\OBRAZKY_FOTKY\VYROBKY\OSTATNI_OTHERS\SLOUP\sloup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26793">
            <a:off x="5067301" y="1997075"/>
            <a:ext cx="4076700" cy="4076698"/>
          </a:xfrm>
          <a:prstGeom prst="rect">
            <a:avLst/>
          </a:prstGeom>
          <a:noFill/>
        </p:spPr>
      </p:pic>
      <p:pic>
        <p:nvPicPr>
          <p:cNvPr id="385029" name="Picture 5" descr="http://linet.uk.com/data2/dep_33/koupelna_setLINET_309_1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96968">
            <a:off x="0" y="1997075"/>
            <a:ext cx="5203825" cy="3908977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 rot="21269499">
            <a:off x="3604822" y="4678007"/>
            <a:ext cx="2547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cs-CZ" sz="1800" b="1" cap="all" dirty="0" smtClean="0">
                <a:solidFill>
                  <a:schemeClr val="bg1"/>
                </a:solidFill>
                <a:latin typeface="Arial Black" pitchFamily="34" charset="0"/>
              </a:rPr>
              <a:t>Aktivní mobilizace pacienta</a:t>
            </a:r>
            <a:endParaRPr lang="cs-CZ" sz="1800" b="1" cap="all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 rot="411707">
            <a:off x="6550836" y="5337207"/>
            <a:ext cx="2547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cs-CZ" sz="1800" b="1" cap="all" dirty="0" smtClean="0">
                <a:solidFill>
                  <a:schemeClr val="bg1"/>
                </a:solidFill>
                <a:latin typeface="Arial Black" pitchFamily="34" charset="0"/>
              </a:rPr>
              <a:t>Hygiena elegance</a:t>
            </a:r>
            <a:endParaRPr lang="cs-CZ" sz="1800" b="1" cap="all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Revoluční 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64300" y="2000250"/>
            <a:ext cx="2247900" cy="3811588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Laterální náklon =  náklon podél podélné osy člověka</a:t>
            </a:r>
          </a:p>
          <a:p>
            <a:r>
              <a:rPr lang="cs-CZ" dirty="0" smtClean="0"/>
              <a:t>15° pro snazší manipulaci s pacienty</a:t>
            </a:r>
          </a:p>
          <a:p>
            <a:r>
              <a:rPr lang="cs-CZ" dirty="0" smtClean="0"/>
              <a:t>30° pro klinické účinky</a:t>
            </a:r>
          </a:p>
          <a:p>
            <a:pPr lvl="1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6" name="Picture 7" descr="http://www.linet.cz/data2/dep_33/080214_01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8" y="1857375"/>
            <a:ext cx="5529262" cy="4146947"/>
          </a:xfrm>
          <a:prstGeom prst="rect">
            <a:avLst/>
          </a:prstGeom>
          <a:noFill/>
        </p:spPr>
      </p:pic>
      <p:pic>
        <p:nvPicPr>
          <p:cNvPr id="392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4470" y="2184400"/>
            <a:ext cx="1827836" cy="48650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9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Naši zákazníci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78388" y="2028825"/>
            <a:ext cx="3986212" cy="3783013"/>
          </a:xfrm>
        </p:spPr>
        <p:txBody>
          <a:bodyPr/>
          <a:lstStyle/>
          <a:p>
            <a:r>
              <a:rPr lang="cs-CZ" dirty="0" smtClean="0"/>
              <a:t>Nemocnice a pečovatelské domy po celém světě</a:t>
            </a:r>
          </a:p>
          <a:p>
            <a:r>
              <a:rPr lang="cs-CZ" dirty="0" smtClean="0"/>
              <a:t>V roce 2011 celkové tržby 1,86 </a:t>
            </a:r>
            <a:r>
              <a:rPr lang="cs-CZ" dirty="0" err="1" smtClean="0"/>
              <a:t>mld</a:t>
            </a:r>
            <a:r>
              <a:rPr lang="cs-CZ" dirty="0" smtClean="0"/>
              <a:t> </a:t>
            </a:r>
          </a:p>
          <a:p>
            <a:r>
              <a:rPr lang="cs-CZ" dirty="0" smtClean="0"/>
              <a:t>Přes 40 000 prodaných lůžek v roce 2011</a:t>
            </a:r>
          </a:p>
          <a:p>
            <a:pPr lvl="1"/>
            <a:r>
              <a:rPr lang="cs-CZ" dirty="0" smtClean="0"/>
              <a:t>ČR 20% obratu</a:t>
            </a:r>
          </a:p>
          <a:p>
            <a:pPr lvl="1"/>
            <a:r>
              <a:rPr lang="cs-CZ" dirty="0" smtClean="0"/>
              <a:t>Svět 80% obratu </a:t>
            </a:r>
          </a:p>
          <a:p>
            <a:pPr lvl="2"/>
            <a:r>
              <a:rPr lang="cs-CZ" dirty="0" smtClean="0"/>
              <a:t>Z toho Evropa 73%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2" y="2000250"/>
            <a:ext cx="4495800" cy="2950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8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Expanze do světa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78388" y="2028825"/>
            <a:ext cx="4087812" cy="3783013"/>
          </a:xfrm>
        </p:spPr>
        <p:txBody>
          <a:bodyPr/>
          <a:lstStyle/>
          <a:p>
            <a:r>
              <a:rPr lang="cs-CZ" dirty="0" smtClean="0"/>
              <a:t>Výrobní závod se nachází pouze v České republice nedaleko Slaného</a:t>
            </a:r>
          </a:p>
          <a:p>
            <a:r>
              <a:rPr lang="cs-CZ" dirty="0" smtClean="0"/>
              <a:t>Dceřiné společnosti ve světě zajišťují prodej</a:t>
            </a:r>
          </a:p>
          <a:p>
            <a:pPr lvl="1">
              <a:spcBef>
                <a:spcPts val="0"/>
              </a:spcBef>
            </a:pPr>
            <a:r>
              <a:rPr lang="cs-CZ" dirty="0" smtClean="0"/>
              <a:t>Francie, Itálie, Španělsko, Far East, Anglie, Švédsko a nejnověji také v USA</a:t>
            </a:r>
          </a:p>
          <a:p>
            <a:pPr lvl="1">
              <a:buNone/>
            </a:pPr>
            <a:endParaRPr lang="cs-CZ" dirty="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2" y="2000250"/>
            <a:ext cx="4392610" cy="280839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8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8</a:t>
            </a:fld>
            <a:endParaRPr lang="cs-CZ"/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 garážové dílny…</a:t>
            </a:r>
            <a:endParaRPr lang="cs-CZ" dirty="0"/>
          </a:p>
        </p:txBody>
      </p:sp>
      <p:pic>
        <p:nvPicPr>
          <p:cNvPr id="11" name="Picture 5" descr="foto_02_rui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3536" y="1857375"/>
            <a:ext cx="5745763" cy="4177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03590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světovým lídrem</a:t>
            </a:r>
            <a:endParaRPr lang="cs-CZ" dirty="0"/>
          </a:p>
        </p:txBody>
      </p:sp>
      <p:pic>
        <p:nvPicPr>
          <p:cNvPr id="382981" name="Picture 5" descr="H:\MARKETING\VEREJNE\OBRAZKY_FOTKY\LINET_letecky\2011\IMG_461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9701" y="1858379"/>
            <a:ext cx="6248400" cy="4163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9139" y="533400"/>
            <a:ext cx="3636962" cy="1187450"/>
          </a:xfrm>
        </p:spPr>
        <p:txBody>
          <a:bodyPr/>
          <a:lstStyle/>
          <a:p>
            <a:r>
              <a:rPr lang="cs-CZ" dirty="0" smtClean="0"/>
              <a:t>Jak jsme to dokázali?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138" y="1965325"/>
            <a:ext cx="4159250" cy="3783013"/>
          </a:xfrm>
        </p:spPr>
        <p:txBody>
          <a:bodyPr/>
          <a:lstStyle/>
          <a:p>
            <a:r>
              <a:rPr lang="cs-CZ" dirty="0" smtClean="0"/>
              <a:t>Silný lídr</a:t>
            </a:r>
          </a:p>
          <a:p>
            <a:r>
              <a:rPr lang="cs-CZ" dirty="0" smtClean="0"/>
              <a:t>Dobré nápady</a:t>
            </a:r>
          </a:p>
          <a:p>
            <a:r>
              <a:rPr lang="cs-CZ" dirty="0" smtClean="0"/>
              <a:t>Ochota riskovat</a:t>
            </a:r>
          </a:p>
          <a:p>
            <a:r>
              <a:rPr lang="cs-CZ" dirty="0" smtClean="0"/>
              <a:t>Odvážná vize</a:t>
            </a:r>
          </a:p>
          <a:p>
            <a:pPr lvl="1">
              <a:spcBef>
                <a:spcPts val="1200"/>
              </a:spcBef>
            </a:pPr>
            <a:r>
              <a:rPr lang="cs-CZ" sz="1800" dirty="0" smtClean="0"/>
              <a:t>Zbyněk Frolík - Podnikatel roku 2003, Manažer roku 2009, vyznamenán prezidentem republiky za přínosy ekonomice v roce 2011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8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pic>
        <p:nvPicPr>
          <p:cNvPr id="149506" name="Picture 2" descr="H:\HRM\OBRAZKY\froli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2431">
            <a:off x="4762500" y="0"/>
            <a:ext cx="4546600" cy="35261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4" descr="H:\MARKETING\VEREJNE\OBRAZKY_FOTKY\OCENENI_PRIZES\USPECHY\podnikatel_roku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38453">
            <a:off x="5591271" y="3367557"/>
            <a:ext cx="3352063" cy="424815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Vzdělávání veřejnosti:</a:t>
            </a:r>
            <a:br>
              <a:rPr lang="cs-CZ" dirty="0" smtClean="0"/>
            </a:br>
            <a:r>
              <a:rPr lang="cs-CZ" dirty="0" smtClean="0"/>
              <a:t>mládež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7742" y="2028825"/>
            <a:ext cx="3441289" cy="3783013"/>
          </a:xfrm>
        </p:spPr>
        <p:txBody>
          <a:bodyPr/>
          <a:lstStyle/>
          <a:p>
            <a:r>
              <a:rPr lang="cs-CZ" dirty="0" smtClean="0"/>
              <a:t>Vzdělávání mládeže považujeme za součást naší společenské odpovědnosti</a:t>
            </a:r>
          </a:p>
          <a:p>
            <a:r>
              <a:rPr lang="cs-CZ" dirty="0" smtClean="0"/>
              <a:t>Vedeme mládež k technickým oborům</a:t>
            </a:r>
          </a:p>
          <a:p>
            <a:r>
              <a:rPr lang="cs-CZ" dirty="0" smtClean="0"/>
              <a:t>Spolupracujeme na všech úrovních školství a výchovy dětí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Linet 2012  |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7" name="Picture 2" descr="http://linet.jobs.cz/images/linet-im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8946" y="2000250"/>
            <a:ext cx="5055114" cy="28863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61017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Vysoké </a:t>
            </a:r>
            <a:r>
              <a:rPr lang="cs-CZ" dirty="0" smtClean="0"/>
              <a:t>školy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78300" y="1981993"/>
            <a:ext cx="4798552" cy="378301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2000" dirty="0" smtClean="0"/>
              <a:t>Vazba na pro-aktivní studenty již během studií</a:t>
            </a:r>
          </a:p>
          <a:p>
            <a:pPr>
              <a:spcBef>
                <a:spcPts val="600"/>
              </a:spcBef>
            </a:pPr>
            <a:r>
              <a:rPr lang="cs-CZ" sz="2000" dirty="0" smtClean="0"/>
              <a:t>Zadáváme témata diplomových prací a výzkumných projektů (5 ročně)</a:t>
            </a:r>
          </a:p>
          <a:p>
            <a:pPr>
              <a:spcBef>
                <a:spcPts val="600"/>
              </a:spcBef>
            </a:pPr>
            <a:r>
              <a:rPr lang="cs-CZ" sz="2000" dirty="0" smtClean="0"/>
              <a:t>Naši specialisté vyučují na VŠ </a:t>
            </a:r>
          </a:p>
          <a:p>
            <a:pPr>
              <a:spcBef>
                <a:spcPts val="600"/>
              </a:spcBef>
            </a:pPr>
            <a:r>
              <a:rPr lang="cs-CZ" sz="2000" dirty="0" smtClean="0"/>
              <a:t>Program </a:t>
            </a:r>
            <a:r>
              <a:rPr lang="cs-CZ" sz="2000" dirty="0" err="1" smtClean="0"/>
              <a:t>Mentoring</a:t>
            </a:r>
            <a:r>
              <a:rPr lang="cs-CZ" sz="2000" dirty="0" smtClean="0"/>
              <a:t> na ČVUT, v roce 2011 se zařadili: Marketing </a:t>
            </a:r>
            <a:r>
              <a:rPr lang="cs-CZ" sz="2000" dirty="0" err="1" smtClean="0"/>
              <a:t>managerka</a:t>
            </a:r>
            <a:r>
              <a:rPr lang="cs-CZ" sz="2000" dirty="0" smtClean="0"/>
              <a:t>, Vedoucí nástrojárny a prototypové dílny, Vedoucí vývoje</a:t>
            </a:r>
          </a:p>
          <a:p>
            <a:pPr>
              <a:spcBef>
                <a:spcPts val="600"/>
              </a:spcBef>
            </a:pPr>
            <a:r>
              <a:rPr lang="cs-CZ" sz="2000" dirty="0" smtClean="0"/>
              <a:t>Program TRAINEE pro absolventy – práce na plný úvazek</a:t>
            </a:r>
          </a:p>
          <a:p>
            <a:pPr>
              <a:spcBef>
                <a:spcPts val="600"/>
              </a:spcBef>
            </a:pPr>
            <a:endParaRPr lang="cs-CZ" sz="2000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Linet 2012  |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389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8900" y="1968500"/>
            <a:ext cx="3873500" cy="35009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35700" y="6019801"/>
            <a:ext cx="2590800" cy="8719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79724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</a:t>
            </a:r>
            <a:r>
              <a:rPr lang="cs-CZ" dirty="0" smtClean="0"/>
              <a:t>školy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34348" y="2028825"/>
            <a:ext cx="4483510" cy="378301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800" dirty="0" smtClean="0"/>
              <a:t>Žáci se rozhodují o budoucím zaměstnání právě v tomto věku – podpora technických oborů</a:t>
            </a:r>
          </a:p>
          <a:p>
            <a:pPr>
              <a:spcBef>
                <a:spcPts val="600"/>
              </a:spcBef>
            </a:pPr>
            <a:r>
              <a:rPr lang="cs-CZ" sz="1800" dirty="0" smtClean="0"/>
              <a:t>Exkurze – prohlídka tréninkového centra, výrobních prostor, výstavního sálu finálních výrobků</a:t>
            </a:r>
          </a:p>
          <a:p>
            <a:pPr>
              <a:spcBef>
                <a:spcPts val="600"/>
              </a:spcBef>
            </a:pPr>
            <a:r>
              <a:rPr lang="cs-CZ" sz="1800" dirty="0" smtClean="0"/>
              <a:t>Roční výukový program pro ZŠ (</a:t>
            </a:r>
            <a:r>
              <a:rPr lang="cs-CZ" sz="1800" smtClean="0"/>
              <a:t>3 partnerské školy) </a:t>
            </a:r>
            <a:endParaRPr lang="cs-CZ" sz="1800" dirty="0" smtClean="0"/>
          </a:p>
          <a:p>
            <a:pPr lvl="1">
              <a:spcBef>
                <a:spcPts val="600"/>
              </a:spcBef>
            </a:pPr>
            <a:r>
              <a:rPr lang="cs-CZ" sz="1600" dirty="0" smtClean="0"/>
              <a:t>4 hodiny interaktivní výuky v </a:t>
            </a:r>
            <a:r>
              <a:rPr lang="cs-CZ" sz="1600" dirty="0" err="1" smtClean="0"/>
              <a:t>Linetu</a:t>
            </a:r>
            <a:r>
              <a:rPr lang="cs-CZ" sz="1600" dirty="0" smtClean="0"/>
              <a:t> za měsíc</a:t>
            </a:r>
          </a:p>
          <a:p>
            <a:pPr lvl="1">
              <a:spcBef>
                <a:spcPts val="600"/>
              </a:spcBef>
            </a:pPr>
            <a:r>
              <a:rPr lang="cs-CZ" sz="1600" dirty="0" smtClean="0"/>
              <a:t>Oblasti: štíhlá výroba, logistika, vývoj, administrativa, odstraňování plýtvání</a:t>
            </a:r>
          </a:p>
          <a:p>
            <a:pPr lvl="1">
              <a:spcBef>
                <a:spcPts val="600"/>
              </a:spcBef>
            </a:pPr>
            <a:endParaRPr lang="cs-CZ" sz="2000" dirty="0" smtClean="0"/>
          </a:p>
          <a:p>
            <a:pPr>
              <a:spcBef>
                <a:spcPts val="600"/>
              </a:spcBef>
            </a:pPr>
            <a:endParaRPr lang="cs-CZ" sz="2000" dirty="0" smtClean="0"/>
          </a:p>
          <a:p>
            <a:pPr>
              <a:spcBef>
                <a:spcPts val="600"/>
              </a:spcBef>
            </a:pPr>
            <a:endParaRPr lang="cs-CZ" sz="2000" dirty="0" smtClean="0"/>
          </a:p>
          <a:p>
            <a:pPr>
              <a:spcBef>
                <a:spcPts val="600"/>
              </a:spcBef>
            </a:pPr>
            <a:endParaRPr lang="cs-CZ" sz="2000" dirty="0" smtClean="0"/>
          </a:p>
          <a:p>
            <a:pPr>
              <a:spcBef>
                <a:spcPts val="600"/>
              </a:spcBef>
            </a:pPr>
            <a:endParaRPr lang="cs-CZ" sz="20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Linet 2012  |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8" name="Picture 1" descr="H:\HRM\Odborný_výcvik\1_Aktivity\08_Motivační aktivity pro žáky\Exkurze\12.MZ\foto Klobuky 2011_10_13\P100028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097" y="2000250"/>
            <a:ext cx="4034614" cy="3025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280235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Dorost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3559277" y="2028825"/>
            <a:ext cx="5299587" cy="3783013"/>
          </a:xfrm>
        </p:spPr>
        <p:txBody>
          <a:bodyPr/>
          <a:lstStyle/>
          <a:p>
            <a:r>
              <a:rPr lang="cs-CZ" dirty="0" smtClean="0"/>
              <a:t>Mimoškolní zájmová činnost mládeže</a:t>
            </a:r>
          </a:p>
          <a:p>
            <a:r>
              <a:rPr lang="cs-CZ" dirty="0" smtClean="0"/>
              <a:t>Letní tábor pro technicky talentované děti (6-8.třída)</a:t>
            </a:r>
          </a:p>
          <a:p>
            <a:r>
              <a:rPr lang="cs-CZ" dirty="0" smtClean="0"/>
              <a:t>Výuku zajišťují specialisté </a:t>
            </a:r>
            <a:r>
              <a:rPr lang="cs-CZ" dirty="0" err="1" smtClean="0"/>
              <a:t>Linetu</a:t>
            </a:r>
            <a:endParaRPr lang="cs-CZ" dirty="0" smtClean="0"/>
          </a:p>
          <a:p>
            <a:r>
              <a:rPr lang="cs-CZ" dirty="0" smtClean="0"/>
              <a:t>Spolupráce s Domem dětí a mládeže Ostrov, Slaný</a:t>
            </a:r>
          </a:p>
          <a:p>
            <a:r>
              <a:rPr lang="cs-CZ" dirty="0" smtClean="0"/>
              <a:t>Možnost pokračování v ročním výukovém kroužku (týdenní účast) 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Linet 2012  |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DC910CEF-A8F5-4AE3-9801-712FE22579FE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8" name="Picture 2" descr="Cute kid as a construction worker, carrying a big hammer on the shoulder Reklamní fotografie - 607484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1788" y="2000250"/>
            <a:ext cx="2403000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61730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Mateřská </a:t>
            </a:r>
            <a:r>
              <a:rPr lang="cs-CZ" dirty="0" smtClean="0"/>
              <a:t>škola </a:t>
            </a:r>
            <a:r>
              <a:rPr lang="cs-CZ" dirty="0" err="1" smtClean="0"/>
              <a:t>Linetka</a:t>
            </a:r>
            <a:endParaRPr lang="cs-CZ" dirty="0"/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878387" y="2000251"/>
            <a:ext cx="4088059" cy="381158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sz="1800" dirty="0" smtClean="0"/>
              <a:t>Důvod zřízení: 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2008-9 kapacita školek v regionu nedostatečná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společenská odpovědnost </a:t>
            </a:r>
            <a:r>
              <a:rPr lang="cs-CZ" sz="1600" dirty="0" err="1" smtClean="0"/>
              <a:t>Linetu</a:t>
            </a:r>
            <a:r>
              <a:rPr lang="cs-CZ" sz="1600" dirty="0" smtClean="0"/>
              <a:t>, soulad rodinného a pracovního života, podpora návratu matek z MD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možnost čerpat OPLZ na zahájení provozu</a:t>
            </a:r>
          </a:p>
          <a:p>
            <a:pPr>
              <a:spcBef>
                <a:spcPts val="0"/>
              </a:spcBef>
            </a:pPr>
            <a:r>
              <a:rPr lang="cs-CZ" sz="1800" dirty="0" smtClean="0"/>
              <a:t>Výhody: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v areálu firmy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provozní doba 6-18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péče o děti od 2 let</a:t>
            </a:r>
          </a:p>
          <a:p>
            <a:pPr lvl="1">
              <a:spcBef>
                <a:spcPts val="0"/>
              </a:spcBef>
            </a:pPr>
            <a:r>
              <a:rPr lang="cs-CZ" sz="1600" dirty="0" smtClean="0"/>
              <a:t>kapacita 40 dětí</a:t>
            </a:r>
          </a:p>
          <a:p>
            <a:pPr>
              <a:spcBef>
                <a:spcPts val="0"/>
              </a:spcBef>
            </a:pPr>
            <a:r>
              <a:rPr lang="cs-CZ" sz="1800" dirty="0" smtClean="0"/>
              <a:t>Vlastní technický výukový program: </a:t>
            </a:r>
            <a:r>
              <a:rPr lang="cs-CZ" sz="1800" b="1" u="sng" dirty="0" smtClean="0"/>
              <a:t>Malí vynálezci z </a:t>
            </a:r>
            <a:r>
              <a:rPr lang="cs-CZ" sz="1800" b="1" u="sng" dirty="0" err="1" smtClean="0"/>
              <a:t>Linetky</a:t>
            </a:r>
            <a:endParaRPr lang="cs-CZ" sz="1800" b="1" u="sng" dirty="0" smtClean="0"/>
          </a:p>
          <a:p>
            <a:pPr>
              <a:spcBef>
                <a:spcPts val="0"/>
              </a:spcBef>
            </a:pPr>
            <a:endParaRPr lang="cs-CZ" sz="1800" dirty="0" smtClean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Linet 20</a:t>
            </a:r>
            <a:r>
              <a:rPr lang="cs-CZ" smtClean="0"/>
              <a:t>11  </a:t>
            </a:r>
            <a:r>
              <a:rPr lang="en-US" smtClean="0">
                <a:cs typeface="Arial" charset="0"/>
              </a:rPr>
              <a:t>|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678DECD-8E5C-4457-99EF-30D07968615B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185345" name="Picture 1" descr="H:\HRM\Obrazky\2011_1_deti_frolik\IMG_206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000250"/>
            <a:ext cx="4581832" cy="3482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3356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 pro dotazy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27500" y="2028825"/>
            <a:ext cx="4597400" cy="3783013"/>
          </a:xfrm>
        </p:spPr>
        <p:txBody>
          <a:bodyPr/>
          <a:lstStyle/>
          <a:p>
            <a:r>
              <a:rPr lang="cs-CZ" dirty="0" smtClean="0"/>
              <a:t>A nyní se ptejte na vše, co Vás zajímá.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Děkuji za Vaši pozornost!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Kontakt: Ing. Jindriska Tomsova, tel 312 576 468, email </a:t>
            </a:r>
            <a:r>
              <a:rPr lang="cs-CZ" dirty="0" smtClean="0">
                <a:hlinkClick r:id="rId2"/>
              </a:rPr>
              <a:t>jindriska.tomsova@linet.cz</a:t>
            </a:r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Strana</a:t>
            </a:r>
            <a:r>
              <a:rPr lang="en-US" smtClean="0"/>
              <a:t> </a:t>
            </a:r>
            <a:fld id="{AF434627-8CD2-46D6-A0F1-1E5DA2DEBE8E}" type="slidenum">
              <a:rPr lang="cs-CZ" smtClean="0"/>
              <a:pPr/>
              <a:t>16</a:t>
            </a:fld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2517775" y="6297613"/>
            <a:ext cx="4114800" cy="360362"/>
          </a:xfrm>
        </p:spPr>
        <p:txBody>
          <a:bodyPr/>
          <a:lstStyle/>
          <a:p>
            <a:r>
              <a:rPr lang="en-US" dirty="0" smtClean="0"/>
              <a:t>Linet </a:t>
            </a:r>
            <a:r>
              <a:rPr lang="cs-CZ" dirty="0" smtClean="0"/>
              <a:t>2012  </a:t>
            </a:r>
            <a:r>
              <a:rPr lang="en-US" dirty="0" smtClean="0">
                <a:cs typeface="Arial" charset="0"/>
              </a:rPr>
              <a:t>|</a:t>
            </a:r>
            <a:endParaRPr lang="cs-CZ" dirty="0"/>
          </a:p>
        </p:txBody>
      </p:sp>
      <p:pic>
        <p:nvPicPr>
          <p:cNvPr id="153604" name="Picture 4" descr="http://t2.gstatic.com/images?q=tbn:ANd9GcR_lEjTbZLBpCZiQBIWJ3cTcGaDFEjqjHTW-2YT8Cq4DQwIM0UR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857374"/>
            <a:ext cx="3499833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net_2005_var01">
  <a:themeElements>
    <a:clrScheme name="Lnet_2005_var01 1">
      <a:dk1>
        <a:srgbClr val="565656"/>
      </a:dk1>
      <a:lt1>
        <a:srgbClr val="FFFFFF"/>
      </a:lt1>
      <a:dk2>
        <a:srgbClr val="565656"/>
      </a:dk2>
      <a:lt2>
        <a:srgbClr val="808080"/>
      </a:lt2>
      <a:accent1>
        <a:srgbClr val="EE1111"/>
      </a:accent1>
      <a:accent2>
        <a:srgbClr val="EE7E14"/>
      </a:accent2>
      <a:accent3>
        <a:srgbClr val="FFFFFF"/>
      </a:accent3>
      <a:accent4>
        <a:srgbClr val="484848"/>
      </a:accent4>
      <a:accent5>
        <a:srgbClr val="F5AAAA"/>
      </a:accent5>
      <a:accent6>
        <a:srgbClr val="D87211"/>
      </a:accent6>
      <a:hlink>
        <a:srgbClr val="3CA6D3"/>
      </a:hlink>
      <a:folHlink>
        <a:srgbClr val="BABABA"/>
      </a:folHlink>
    </a:clrScheme>
    <a:fontScheme name="Lnet_2005_var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80000"/>
          <a:buFont typeface="Arial" charset="0"/>
          <a:buChar char="■"/>
          <a:tabLst/>
          <a:defRPr kumimoji="0" lang="cs-CZ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80000"/>
          <a:buFont typeface="Arial" charset="0"/>
          <a:buChar char="■"/>
          <a:tabLst/>
          <a:defRPr kumimoji="0" lang="cs-CZ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net_2005_var01 1">
        <a:dk1>
          <a:srgbClr val="565656"/>
        </a:dk1>
        <a:lt1>
          <a:srgbClr val="FFFFFF"/>
        </a:lt1>
        <a:dk2>
          <a:srgbClr val="565656"/>
        </a:dk2>
        <a:lt2>
          <a:srgbClr val="808080"/>
        </a:lt2>
        <a:accent1>
          <a:srgbClr val="EE1111"/>
        </a:accent1>
        <a:accent2>
          <a:srgbClr val="EE7E14"/>
        </a:accent2>
        <a:accent3>
          <a:srgbClr val="FFFFFF"/>
        </a:accent3>
        <a:accent4>
          <a:srgbClr val="484848"/>
        </a:accent4>
        <a:accent5>
          <a:srgbClr val="F5AAAA"/>
        </a:accent5>
        <a:accent6>
          <a:srgbClr val="D87211"/>
        </a:accent6>
        <a:hlink>
          <a:srgbClr val="3CA6D3"/>
        </a:hlink>
        <a:folHlink>
          <a:srgbClr val="BABA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azdna">
  <a:themeElements>
    <a:clrScheme name="prazdn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azdn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80000"/>
          <a:buFont typeface="Arial" charset="0"/>
          <a:buChar char="■"/>
          <a:tabLst/>
          <a:defRPr kumimoji="0" lang="cs-CZ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80000"/>
          <a:buFont typeface="Arial" charset="0"/>
          <a:buChar char="■"/>
          <a:tabLst/>
          <a:defRPr kumimoji="0" lang="cs-CZ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azd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zdn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zdn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zdn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zdn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zdn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zdn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C:\DOCUME~1\skarvan\LOCALS~1\Temp\ARCE\Lnet_2005_var01.pot</Template>
  <TotalTime>5971</TotalTime>
  <Words>549</Words>
  <Application>Microsoft Office PowerPoint</Application>
  <PresentationFormat>Předvádění na obrazovce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Lnet_2005_var01</vt:lpstr>
      <vt:lpstr>prazdna</vt:lpstr>
      <vt:lpstr>Image</vt:lpstr>
      <vt:lpstr>Prezentace aplikace PowerPoint</vt:lpstr>
      <vt:lpstr>O společnosti Linet </vt:lpstr>
      <vt:lpstr>Produkty a služby společnosti Linet </vt:lpstr>
      <vt:lpstr>Patenty a revoluční vynálezy</vt:lpstr>
      <vt:lpstr>Revoluční řešení</vt:lpstr>
      <vt:lpstr>Naši zákazníci</vt:lpstr>
      <vt:lpstr>Expanze do světa</vt:lpstr>
      <vt:lpstr>Z garážové dílny…</vt:lpstr>
      <vt:lpstr>… světovým lídrem</vt:lpstr>
      <vt:lpstr>Jak jsme to dokázali?</vt:lpstr>
      <vt:lpstr>Vzdělávání veřejnosti: mládež</vt:lpstr>
      <vt:lpstr>Vysoké školy</vt:lpstr>
      <vt:lpstr>Základní školy</vt:lpstr>
      <vt:lpstr>Dorost</vt:lpstr>
      <vt:lpstr>Mateřská škola Linetka</vt:lpstr>
      <vt:lpstr>Prostor pro dotazy</vt:lpstr>
    </vt:vector>
  </TitlesOfParts>
  <Company>Linet s.r.o.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Skarvan Petr</dc:creator>
  <cp:lastModifiedBy>markova</cp:lastModifiedBy>
  <cp:revision>331</cp:revision>
  <cp:lastPrinted>2012-03-01T09:42:46Z</cp:lastPrinted>
  <dcterms:created xsi:type="dcterms:W3CDTF">2005-05-16T10:33:15Z</dcterms:created>
  <dcterms:modified xsi:type="dcterms:W3CDTF">2012-03-13T16:41:46Z</dcterms:modified>
</cp:coreProperties>
</file>