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0" r:id="rId4"/>
    <p:sldId id="265" r:id="rId5"/>
    <p:sldId id="261" r:id="rId6"/>
    <p:sldId id="263" r:id="rId7"/>
    <p:sldId id="264" r:id="rId8"/>
    <p:sldId id="266" r:id="rId9"/>
    <p:sldId id="280" r:id="rId10"/>
    <p:sldId id="267" r:id="rId11"/>
    <p:sldId id="268" r:id="rId12"/>
    <p:sldId id="279" r:id="rId13"/>
    <p:sldId id="269" r:id="rId14"/>
    <p:sldId id="271" r:id="rId15"/>
    <p:sldId id="272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59" r:id="rId24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E24"/>
    <a:srgbClr val="1049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5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echura\Plocha\Marketing_2012\Profil_CZ_LOKO_2012_CZ\graf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5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2"/>
          <c:order val="0"/>
          <c:tx>
            <c:strRef>
              <c:f>List2!$A$4</c:f>
              <c:strCache>
                <c:ptCount val="1"/>
                <c:pt idx="0">
                  <c:v>Průměrný počet zaměstnanců (osob)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1.6195144661556731E-2"/>
                  <c:y val="5.5135616590546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338798625355357E-2"/>
                  <c:y val="5.9318561255750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374608658102127E-2"/>
                  <c:y val="5.7335334125736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371518406563749E-2"/>
                  <c:y val="5.9102261088189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List2!$B$1:$E$1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List2!$B$4:$E$4</c:f>
              <c:numCache>
                <c:formatCode>General</c:formatCode>
                <c:ptCount val="4"/>
                <c:pt idx="0">
                  <c:v>628</c:v>
                </c:pt>
                <c:pt idx="1">
                  <c:v>644</c:v>
                </c:pt>
                <c:pt idx="2">
                  <c:v>632</c:v>
                </c:pt>
                <c:pt idx="3">
                  <c:v>652</c:v>
                </c:pt>
              </c:numCache>
            </c:numRef>
          </c:val>
        </c:ser>
        <c:ser>
          <c:idx val="1"/>
          <c:order val="1"/>
          <c:tx>
            <c:strRef>
              <c:f>List2!$A$3</c:f>
              <c:strCache>
                <c:ptCount val="1"/>
                <c:pt idx="0">
                  <c:v>aktiva celkem (v tis. Kč)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9972111267048382E-3"/>
                  <c:y val="-7.24805310825433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1408650905034369E-3"/>
                  <c:y val="-4.8320354055028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425384144805551E-2"/>
                  <c:y val="-7.24805310825433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126920724027497E-3"/>
                  <c:y val="-8.54623458885081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\ ##0\ _K_č" sourceLinked="0"/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List2!$B$1:$E$1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List2!$B$3:$E$3</c:f>
              <c:numCache>
                <c:formatCode>General</c:formatCode>
                <c:ptCount val="4"/>
                <c:pt idx="0" formatCode="#\ ##0">
                  <c:v>975.12</c:v>
                </c:pt>
                <c:pt idx="1">
                  <c:v>1026.5899999999999</c:v>
                </c:pt>
                <c:pt idx="2">
                  <c:v>1123.154</c:v>
                </c:pt>
                <c:pt idx="3">
                  <c:v>1585.9749999999999</c:v>
                </c:pt>
              </c:numCache>
            </c:numRef>
          </c:val>
        </c:ser>
        <c:ser>
          <c:idx val="0"/>
          <c:order val="2"/>
          <c:tx>
            <c:strRef>
              <c:f>List2!$A$2</c:f>
              <c:strCache>
                <c:ptCount val="1"/>
                <c:pt idx="0">
                  <c:v>Tržby celkem (v tis. Kč)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5.712692072402749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425384144805499E-2"/>
                  <c:y val="-1.3161887485138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853557162906239E-2"/>
                  <c:y val="-7.8971324910830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709903199107561E-2"/>
                  <c:y val="-1.0529509988110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\ ##0\ _K_č" sourceLinked="0"/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List2!$B$1:$E$1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List2!$B$2:$E$2</c:f>
              <c:numCache>
                <c:formatCode>General</c:formatCode>
                <c:ptCount val="4"/>
                <c:pt idx="0">
                  <c:v>1474.1279999999999</c:v>
                </c:pt>
                <c:pt idx="1">
                  <c:v>1776.174</c:v>
                </c:pt>
                <c:pt idx="2">
                  <c:v>1804.5360000000001</c:v>
                </c:pt>
                <c:pt idx="3">
                  <c:v>2156.875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5769344"/>
        <c:axId val="75770880"/>
        <c:axId val="62237760"/>
      </c:bar3DChart>
      <c:catAx>
        <c:axId val="7576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cs-CZ"/>
          </a:p>
        </c:txPr>
        <c:crossAx val="75770880"/>
        <c:crosses val="autoZero"/>
        <c:auto val="1"/>
        <c:lblAlgn val="ctr"/>
        <c:lblOffset val="100"/>
        <c:noMultiLvlLbl val="0"/>
      </c:catAx>
      <c:valAx>
        <c:axId val="75770880"/>
        <c:scaling>
          <c:orientation val="minMax"/>
        </c:scaling>
        <c:delete val="0"/>
        <c:axPos val="l"/>
        <c:majorGridlines/>
        <c:numFmt formatCode="#\ ##0" sourceLinked="0"/>
        <c:majorTickMark val="out"/>
        <c:minorTickMark val="none"/>
        <c:tickLblPos val="nextTo"/>
        <c:crossAx val="75769344"/>
        <c:crosses val="autoZero"/>
        <c:crossBetween val="between"/>
      </c:valAx>
      <c:serAx>
        <c:axId val="62237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baseline="0">
                <a:solidFill>
                  <a:schemeClr val="tx2"/>
                </a:solidFill>
              </a:defRPr>
            </a:pPr>
            <a:endParaRPr lang="cs-CZ"/>
          </a:p>
        </c:txPr>
        <c:crossAx val="75770880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6B26848-7631-42B4-9D9E-84901D0D4CBB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smtClean="0"/>
              <a:t>Kliknutím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C0DF639-1B1C-41E0-A14E-927EF926026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4353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B505A-E6E0-46D5-8DCD-188C29C9313F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45C97-4B8B-4330-BECD-2BF3FF9CC61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503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2225"/>
            <a:ext cx="9144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nadpis 2"/>
          <p:cNvSpPr txBox="1">
            <a:spLocks/>
          </p:cNvSpPr>
          <p:nvPr/>
        </p:nvSpPr>
        <p:spPr bwMode="auto">
          <a:xfrm>
            <a:off x="6227763" y="6423025"/>
            <a:ext cx="216058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cs-CZ" b="1" dirty="0" smtClean="0">
                <a:solidFill>
                  <a:srgbClr val="10498A"/>
                </a:solidFill>
                <a:latin typeface="+mn-lt"/>
              </a:rPr>
              <a:t>www.czloko.cz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31840" y="255600"/>
            <a:ext cx="5256510" cy="523220"/>
          </a:xfrm>
        </p:spPr>
        <p:txBody>
          <a:bodyPr anchor="t">
            <a:normAutofit/>
          </a:bodyPr>
          <a:lstStyle>
            <a:lvl1pPr algn="r"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1"/>
          </p:nvPr>
        </p:nvSpPr>
        <p:spPr>
          <a:xfrm>
            <a:off x="8101013" y="6356350"/>
            <a:ext cx="5857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4EB39-ADBB-4614-9112-BF975A4FB21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Zástupný symbol pro datum 3"/>
          <p:cNvSpPr>
            <a:spLocks noGrp="1"/>
          </p:cNvSpPr>
          <p:nvPr>
            <p:ph type="dt" sz="half" idx="12"/>
          </p:nvPr>
        </p:nvSpPr>
        <p:spPr>
          <a:xfrm>
            <a:off x="179388" y="6421438"/>
            <a:ext cx="1223962" cy="360362"/>
          </a:xfrm>
        </p:spPr>
        <p:txBody>
          <a:bodyPr/>
          <a:lstStyle>
            <a:lvl1pPr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5CEFAD-BB96-4D7A-B634-185E0630CD2B}" type="datetimeFigureOut">
              <a:rPr lang="cs-CZ"/>
              <a:pPr>
                <a:defRPr/>
              </a:pPr>
              <a:t>13.3.2012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8797983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56B17-DF98-4776-AF68-64C719696412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B2239-D852-4845-854F-6A134F489A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4302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9CC9A-AB47-4305-8097-CA8C6A53AB5D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A1820-F2A2-4B51-98FC-CA31EEBB0E6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2120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B8E2F-4BA9-4A23-AF7B-28275A40DEE0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852FB-52A6-49A4-8C00-3FE1D06958C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77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01947-4B35-47AF-B08C-0082A2FC3769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E066D-7C72-482D-BED0-BCA72DF1935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6107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1D011-E381-488B-9856-E9F437764720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EE97-D927-458A-BE73-733B02DFE65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552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25B07-852B-4E93-B48B-6F1E1064C1D3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0B135-3820-4870-89F2-9F90357006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181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216-3782-4856-9F59-31D560EE656E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CCA83-E382-406E-96EF-BF555A45DEE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1421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E25F8-35F8-455A-81AF-D5B7C2A2130C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95E6F-3783-43E1-BA89-FE25DB51A3C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7683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E370-936E-448F-989E-BA10BFB4AA5C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46704-89D4-4E43-ADFE-1311F0ADC7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128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5219700" y="274638"/>
            <a:ext cx="34671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AB103C-A0CF-473B-BD4A-81D3F2D3EF66}" type="datetimeFigureOut">
              <a:rPr lang="cs-CZ"/>
              <a:pPr>
                <a:defRPr/>
              </a:pPr>
              <a:t>13.3.2012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B631FD-C35D-438A-A260-E1ED96E8312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E31E24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E31E24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E31E24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E31E24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E31E24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E31E24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E31E24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E31E24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E31E24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E31E2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8449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76674" y="476672"/>
            <a:ext cx="5111750" cy="648072"/>
          </a:xfrm>
        </p:spPr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cs-CZ" sz="3600" b="1" dirty="0"/>
              <a:t>Realizace odborné praxe</a:t>
            </a:r>
            <a:endParaRPr lang="cs-CZ" sz="3600" b="1" dirty="0" smtClean="0"/>
          </a:p>
        </p:txBody>
      </p:sp>
      <p:sp>
        <p:nvSpPr>
          <p:cNvPr id="3076" name="Podnadpis 2"/>
          <p:cNvSpPr>
            <a:spLocks noGrp="1"/>
          </p:cNvSpPr>
          <p:nvPr>
            <p:ph type="subTitle" idx="1"/>
          </p:nvPr>
        </p:nvSpPr>
        <p:spPr>
          <a:xfrm>
            <a:off x="3563938" y="6191250"/>
            <a:ext cx="4824412" cy="385763"/>
          </a:xfrm>
        </p:spPr>
        <p:txBody>
          <a:bodyPr/>
          <a:lstStyle/>
          <a:p>
            <a:pPr algn="r"/>
            <a:r>
              <a:rPr lang="cs-CZ" sz="2400" b="1" smtClean="0">
                <a:solidFill>
                  <a:srgbClr val="10498A"/>
                </a:solidFill>
              </a:rPr>
              <a:t>www.czloko.cz</a:t>
            </a:r>
          </a:p>
        </p:txBody>
      </p:sp>
      <p:sp>
        <p:nvSpPr>
          <p:cNvPr id="3077" name="Nadpis 1"/>
          <p:cNvSpPr txBox="1">
            <a:spLocks/>
          </p:cNvSpPr>
          <p:nvPr/>
        </p:nvSpPr>
        <p:spPr bwMode="auto">
          <a:xfrm>
            <a:off x="3708400" y="1484313"/>
            <a:ext cx="51117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endParaRPr lang="cs-CZ" sz="1200"/>
          </a:p>
        </p:txBody>
      </p:sp>
      <p:sp>
        <p:nvSpPr>
          <p:cNvPr id="3078" name="Nadpis 1"/>
          <p:cNvSpPr txBox="1">
            <a:spLocks/>
          </p:cNvSpPr>
          <p:nvPr/>
        </p:nvSpPr>
        <p:spPr bwMode="auto">
          <a:xfrm>
            <a:off x="3563888" y="5301208"/>
            <a:ext cx="482453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cs-CZ" dirty="0" smtClean="0"/>
              <a:t>Bc. Tomáš Brancuzský – personální ředitel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3347864" y="404813"/>
            <a:ext cx="5472286" cy="935955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cs-CZ" sz="2500" b="1" dirty="0">
                <a:solidFill>
                  <a:srgbClr val="E31E24"/>
                </a:solidFill>
              </a:rPr>
              <a:t>Inovace-kvalifikace profesní </a:t>
            </a:r>
            <a:r>
              <a:rPr lang="cs-CZ" sz="2500" b="1" dirty="0" smtClean="0">
                <a:solidFill>
                  <a:srgbClr val="E31E24"/>
                </a:solidFill>
              </a:rPr>
              <a:t>přípravy </a:t>
            </a:r>
            <a:r>
              <a:rPr lang="cs-CZ" sz="2400" b="1" dirty="0">
                <a:solidFill>
                  <a:srgbClr val="E31E24"/>
                </a:solidFill>
              </a:rPr>
              <a:t/>
            </a:r>
            <a:br>
              <a:rPr lang="cs-CZ" sz="2400" b="1" dirty="0">
                <a:solidFill>
                  <a:srgbClr val="E31E24"/>
                </a:solidFill>
              </a:rPr>
            </a:br>
            <a:r>
              <a:rPr lang="cs-CZ" sz="2500" b="1" dirty="0" smtClean="0">
                <a:solidFill>
                  <a:srgbClr val="E31E24"/>
                </a:solidFill>
              </a:rPr>
              <a:t>(zkr</a:t>
            </a:r>
            <a:r>
              <a:rPr lang="cs-CZ" sz="2500" b="1" dirty="0">
                <a:solidFill>
                  <a:srgbClr val="E31E24"/>
                </a:solidFill>
              </a:rPr>
              <a:t>. IQ </a:t>
            </a:r>
            <a:r>
              <a:rPr lang="cs-CZ" sz="2500" b="1" dirty="0" smtClean="0">
                <a:solidFill>
                  <a:srgbClr val="E31E24"/>
                </a:solidFill>
              </a:rPr>
              <a:t>INDUSTRY)</a:t>
            </a:r>
            <a:endParaRPr lang="cs-CZ" sz="2500" b="1" dirty="0">
              <a:solidFill>
                <a:srgbClr val="E31E24"/>
              </a:solidFill>
            </a:endParaRPr>
          </a:p>
        </p:txBody>
      </p:sp>
      <p:sp>
        <p:nvSpPr>
          <p:cNvPr id="4100" name="Podnadpis 2"/>
          <p:cNvSpPr txBox="1">
            <a:spLocks/>
          </p:cNvSpPr>
          <p:nvPr/>
        </p:nvSpPr>
        <p:spPr bwMode="auto">
          <a:xfrm>
            <a:off x="3563938" y="6191250"/>
            <a:ext cx="48244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2400" b="1">
                <a:solidFill>
                  <a:srgbClr val="10498A"/>
                </a:solidFill>
              </a:rPr>
              <a:t>www.czloko.cz</a:t>
            </a:r>
          </a:p>
        </p:txBody>
      </p:sp>
      <p:sp>
        <p:nvSpPr>
          <p:cNvPr id="4101" name="Nadpis 1"/>
          <p:cNvSpPr txBox="1">
            <a:spLocks/>
          </p:cNvSpPr>
          <p:nvPr/>
        </p:nvSpPr>
        <p:spPr bwMode="auto">
          <a:xfrm>
            <a:off x="2627784" y="1628477"/>
            <a:ext cx="6192366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>
              <a:spcAft>
                <a:spcPts val="0"/>
              </a:spcAft>
            </a:pPr>
            <a:r>
              <a:rPr lang="cs-CZ" sz="2300" b="1" dirty="0" smtClean="0"/>
              <a:t>registrační </a:t>
            </a:r>
            <a:r>
              <a:rPr lang="cs-CZ" sz="2300" b="1" dirty="0"/>
              <a:t>č. projektu: </a:t>
            </a:r>
            <a:r>
              <a:rPr lang="cs-CZ" sz="2300" b="1" dirty="0" smtClean="0"/>
              <a:t>CZ.1.07/1.3.00/14.0038</a:t>
            </a:r>
            <a:endParaRPr lang="cs-CZ" sz="2300" b="1" dirty="0"/>
          </a:p>
        </p:txBody>
      </p:sp>
      <p:sp>
        <p:nvSpPr>
          <p:cNvPr id="4102" name="Podnadpis 2"/>
          <p:cNvSpPr txBox="1">
            <a:spLocks/>
          </p:cNvSpPr>
          <p:nvPr/>
        </p:nvSpPr>
        <p:spPr bwMode="auto">
          <a:xfrm>
            <a:off x="1331913" y="278130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72000" rIns="72000" bIns="72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7200" b="1">
                <a:solidFill>
                  <a:srgbClr val="10498A"/>
                </a:solidFill>
              </a:rPr>
              <a:t>1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96465"/>
              </p:ext>
            </p:extLst>
          </p:nvPr>
        </p:nvGraphicFramePr>
        <p:xfrm>
          <a:off x="2987824" y="4876009"/>
          <a:ext cx="5688632" cy="10012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78654"/>
                <a:gridCol w="3709978"/>
              </a:tblGrid>
              <a:tr h="3337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effectLst/>
                        </a:rPr>
                        <a:t>číslo </a:t>
                      </a:r>
                      <a:r>
                        <a:rPr lang="cs-CZ" sz="1200" b="1" dirty="0">
                          <a:effectLst/>
                        </a:rPr>
                        <a:t>Prioritní osy:</a:t>
                      </a:r>
                      <a:endParaRPr lang="cs-CZ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rgbClr val="E31E24"/>
                        </a:gs>
                        <a:gs pos="100000">
                          <a:srgbClr val="C00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1</a:t>
                      </a:r>
                      <a:endParaRPr lang="cs-CZ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rgbClr val="E31E24"/>
                        </a:gs>
                        <a:gs pos="100000">
                          <a:srgbClr val="C00000"/>
                        </a:gs>
                      </a:gsLst>
                      <a:lin ang="5400000" scaled="0"/>
                    </a:gradFill>
                  </a:tcPr>
                </a:tc>
              </a:tr>
              <a:tr h="3337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effectLst/>
                        </a:rPr>
                        <a:t>oblast </a:t>
                      </a:r>
                      <a:r>
                        <a:rPr lang="cs-CZ" sz="1200" b="1" dirty="0">
                          <a:effectLst/>
                        </a:rPr>
                        <a:t>podpory:</a:t>
                      </a:r>
                      <a:endParaRPr lang="cs-CZ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rgbClr val="E31E24"/>
                        </a:gs>
                        <a:gs pos="100000">
                          <a:srgbClr val="C00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1.3</a:t>
                      </a:r>
                      <a:endParaRPr lang="cs-CZ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rgbClr val="E31E24"/>
                        </a:gs>
                        <a:gs pos="100000">
                          <a:srgbClr val="C00000"/>
                        </a:gs>
                      </a:gsLst>
                      <a:lin ang="5400000" scaled="0"/>
                    </a:gradFill>
                  </a:tcPr>
                </a:tc>
              </a:tr>
              <a:tr h="3337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effectLst/>
                        </a:rPr>
                        <a:t>žadatel</a:t>
                      </a:r>
                      <a:r>
                        <a:rPr lang="cs-CZ" sz="1200" b="1" dirty="0">
                          <a:effectLst/>
                        </a:rPr>
                        <a:t>:</a:t>
                      </a:r>
                      <a:endParaRPr lang="cs-CZ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rgbClr val="E31E24"/>
                        </a:gs>
                        <a:gs pos="100000">
                          <a:srgbClr val="C00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Vzdělávací agentura Kroměříž, s.r.o.</a:t>
                      </a:r>
                      <a:endParaRPr lang="cs-CZ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rgbClr val="E31E24"/>
                        </a:gs>
                        <a:gs pos="100000">
                          <a:srgbClr val="C00000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267744" y="312837"/>
            <a:ext cx="6120606" cy="523875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ZAMĚŘENÍ A CÍL PROJEKTU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cs-CZ" sz="2400" b="1" dirty="0">
                <a:solidFill>
                  <a:schemeClr val="tx2"/>
                </a:solidFill>
              </a:rPr>
              <a:t>Projekt je zaměřen na úspěšné absolvování programu dalšího vzdělávání učitelů odborných předmětů a praktického vyučování na témata technických inovací v průmyslových </a:t>
            </a:r>
            <a:r>
              <a:rPr lang="cs-CZ" sz="2400" b="1" dirty="0" smtClean="0">
                <a:solidFill>
                  <a:schemeClr val="tx2"/>
                </a:solidFill>
              </a:rPr>
              <a:t>firmách.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2400" b="1" dirty="0" smtClean="0">
                <a:solidFill>
                  <a:schemeClr val="tx2"/>
                </a:solidFill>
              </a:rPr>
              <a:t>Součástí </a:t>
            </a:r>
            <a:r>
              <a:rPr lang="cs-CZ" sz="2400" b="1" dirty="0">
                <a:solidFill>
                  <a:schemeClr val="tx2"/>
                </a:solidFill>
              </a:rPr>
              <a:t>projektu je vytvoření partnerských sítí k posílení spolupráce učitelů s odborníky firem z oborů poptávaných trhem práce</a:t>
            </a:r>
            <a:r>
              <a:rPr lang="cs-CZ" sz="2400" b="1" dirty="0" smtClean="0">
                <a:solidFill>
                  <a:schemeClr val="tx2"/>
                </a:solidFill>
              </a:rPr>
              <a:t>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2400" b="1" dirty="0">
                <a:solidFill>
                  <a:schemeClr val="tx2"/>
                </a:solidFill>
              </a:rPr>
              <a:t>Cílem je podpořit tvorbu moderních školních vzdělávacích programů ke zvýšení kompetencí učitelů v souladu s měnícími se požadavky průmyslu na kvalifikaci absolventů škol.</a:t>
            </a:r>
          </a:p>
          <a:p>
            <a:pPr marL="0" indent="0">
              <a:spcBef>
                <a:spcPts val="1200"/>
              </a:spcBef>
              <a:buNone/>
            </a:pPr>
            <a:endParaRPr lang="cs-CZ" sz="2400" dirty="0">
              <a:solidFill>
                <a:schemeClr val="tx2"/>
              </a:solidFill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BC072AD-A755-4D57-90BF-B623422592F8}" type="datetime1">
              <a:rPr lang="cs-CZ"/>
              <a:pPr>
                <a:defRPr/>
              </a:pPr>
              <a:t>13.3.2012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267744" y="312837"/>
            <a:ext cx="6120606" cy="523875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FORMA A PROVEDENÍ PROJEKTU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cs-CZ" sz="2400" b="1" dirty="0" smtClean="0">
                <a:solidFill>
                  <a:schemeClr val="tx2"/>
                </a:solidFill>
              </a:rPr>
              <a:t>Forma </a:t>
            </a:r>
            <a:r>
              <a:rPr lang="cs-CZ" sz="2400" b="1" dirty="0">
                <a:solidFill>
                  <a:schemeClr val="tx2"/>
                </a:solidFill>
              </a:rPr>
              <a:t>spolupráce je zaměřena na uspořádání 112 odborných seminářů a 150 odborných desetidenních stáží jmenovitě pro 300 učitelů cílové </a:t>
            </a:r>
            <a:r>
              <a:rPr lang="cs-CZ" sz="2400" b="1" dirty="0" smtClean="0">
                <a:solidFill>
                  <a:schemeClr val="tx2"/>
                </a:solidFill>
              </a:rPr>
              <a:t>skupiny v období: 1</a:t>
            </a:r>
            <a:r>
              <a:rPr lang="cs-CZ" sz="2400" b="1" dirty="0">
                <a:solidFill>
                  <a:schemeClr val="tx2"/>
                </a:solidFill>
              </a:rPr>
              <a:t>. </a:t>
            </a:r>
            <a:r>
              <a:rPr lang="cs-CZ" sz="2400" b="1" dirty="0" smtClean="0">
                <a:solidFill>
                  <a:schemeClr val="tx2"/>
                </a:solidFill>
              </a:rPr>
              <a:t>6. 2010 – 31. 12. 2012.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cs-CZ" sz="2400" b="1" dirty="0" smtClean="0"/>
              <a:t>PROVEDENÍ DÍLČÍ ČÁSTI PROJEKTU V CZ LOKO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2400" b="1" dirty="0" smtClean="0">
                <a:solidFill>
                  <a:schemeClr val="tx2"/>
                </a:solidFill>
              </a:rPr>
              <a:t>Téma: Instalace </a:t>
            </a:r>
            <a:r>
              <a:rPr lang="cs-CZ" sz="2400" b="1" dirty="0">
                <a:solidFill>
                  <a:schemeClr val="tx2"/>
                </a:solidFill>
              </a:rPr>
              <a:t>elektrovýzbroje modernizovaných lokomotiv</a:t>
            </a:r>
          </a:p>
          <a:p>
            <a:r>
              <a:rPr lang="cs-CZ" sz="2400" dirty="0" smtClean="0">
                <a:solidFill>
                  <a:schemeClr val="tx2"/>
                </a:solidFill>
              </a:rPr>
              <a:t>Zajištění </a:t>
            </a:r>
            <a:r>
              <a:rPr lang="cs-CZ" sz="2400" dirty="0">
                <a:solidFill>
                  <a:schemeClr val="tx2"/>
                </a:solidFill>
              </a:rPr>
              <a:t>desetidenní odborné praxe v CZ LOKO, a.s., pro </a:t>
            </a:r>
            <a:r>
              <a:rPr lang="cs-CZ" sz="2400" dirty="0" smtClean="0">
                <a:solidFill>
                  <a:schemeClr val="tx2"/>
                </a:solidFill>
              </a:rPr>
              <a:t>učitele odborného výcviku </a:t>
            </a:r>
            <a:r>
              <a:rPr lang="cs-CZ" sz="2400" dirty="0">
                <a:solidFill>
                  <a:schemeClr val="tx2"/>
                </a:solidFill>
              </a:rPr>
              <a:t>Milana </a:t>
            </a:r>
            <a:r>
              <a:rPr lang="cs-CZ" sz="2400" dirty="0" smtClean="0">
                <a:solidFill>
                  <a:schemeClr val="tx2"/>
                </a:solidFill>
              </a:rPr>
              <a:t>Valy ze </a:t>
            </a:r>
            <a:r>
              <a:rPr lang="cs-CZ" sz="2400" dirty="0">
                <a:solidFill>
                  <a:schemeClr val="tx2"/>
                </a:solidFill>
              </a:rPr>
              <a:t>Střední školy technické Jihlava, Polenská 2, 586 01 Jihlava.</a:t>
            </a:r>
          </a:p>
          <a:p>
            <a:pPr>
              <a:tabLst>
                <a:tab pos="7804150" algn="r"/>
              </a:tabLst>
            </a:pPr>
            <a:r>
              <a:rPr lang="cs-CZ" sz="2400" dirty="0">
                <a:solidFill>
                  <a:schemeClr val="tx2"/>
                </a:solidFill>
              </a:rPr>
              <a:t>Den nástupu učitele na praxi:	6. 2. 2012</a:t>
            </a:r>
          </a:p>
          <a:p>
            <a:pPr>
              <a:tabLst>
                <a:tab pos="7804150" algn="r"/>
              </a:tabLst>
            </a:pPr>
            <a:r>
              <a:rPr lang="cs-CZ" sz="2400" dirty="0">
                <a:solidFill>
                  <a:schemeClr val="tx2"/>
                </a:solidFill>
              </a:rPr>
              <a:t>Den ukončení praxe:	17. 2. 2012</a:t>
            </a:r>
          </a:p>
          <a:p>
            <a:pPr marL="0" indent="0">
              <a:spcBef>
                <a:spcPts val="1200"/>
              </a:spcBef>
              <a:buNone/>
            </a:pPr>
            <a:endParaRPr lang="cs-CZ" sz="2400" dirty="0">
              <a:solidFill>
                <a:schemeClr val="tx2"/>
              </a:solidFill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BC072AD-A755-4D57-90BF-B623422592F8}" type="datetime1">
              <a:rPr lang="cs-CZ"/>
              <a:pPr>
                <a:defRPr/>
              </a:pPr>
              <a:t>13.3.2012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867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267744" y="312837"/>
            <a:ext cx="6120606" cy="523875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FOTO Z PROVEDENÍ PROJEKTU</a:t>
            </a: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BC072AD-A755-4D57-90BF-B623422592F8}" type="datetime1">
              <a:rPr lang="cs-CZ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802282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84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" y="-1767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3347864" y="404813"/>
            <a:ext cx="5040486" cy="935955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cs-CZ" sz="3600" b="1" dirty="0">
                <a:solidFill>
                  <a:srgbClr val="E31E24"/>
                </a:solidFill>
              </a:rPr>
              <a:t>SEMINÁŘ</a:t>
            </a:r>
          </a:p>
        </p:txBody>
      </p:sp>
      <p:sp>
        <p:nvSpPr>
          <p:cNvPr id="4100" name="Podnadpis 2"/>
          <p:cNvSpPr txBox="1">
            <a:spLocks/>
          </p:cNvSpPr>
          <p:nvPr/>
        </p:nvSpPr>
        <p:spPr bwMode="auto">
          <a:xfrm>
            <a:off x="3563938" y="6191250"/>
            <a:ext cx="48244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2400" b="1" dirty="0">
                <a:solidFill>
                  <a:srgbClr val="10498A"/>
                </a:solidFill>
              </a:rPr>
              <a:t>www.czloko.cz</a:t>
            </a:r>
          </a:p>
        </p:txBody>
      </p:sp>
      <p:sp>
        <p:nvSpPr>
          <p:cNvPr id="4101" name="Nadpis 1"/>
          <p:cNvSpPr txBox="1">
            <a:spLocks/>
          </p:cNvSpPr>
          <p:nvPr/>
        </p:nvSpPr>
        <p:spPr bwMode="auto">
          <a:xfrm>
            <a:off x="2484438" y="1340769"/>
            <a:ext cx="590391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>
              <a:spcAft>
                <a:spcPts val="0"/>
              </a:spcAft>
            </a:pPr>
            <a:r>
              <a:rPr lang="cs-CZ" sz="1900" b="1" dirty="0" smtClean="0"/>
              <a:t>HYDRAULICKÉ </a:t>
            </a:r>
            <a:r>
              <a:rPr lang="cs-CZ" sz="1900" b="1" dirty="0"/>
              <a:t>A </a:t>
            </a:r>
            <a:r>
              <a:rPr lang="cs-CZ" sz="1900" b="1" dirty="0" smtClean="0"/>
              <a:t>PNEUMATICKÉ SYSTÉMY LOKOMOTIV</a:t>
            </a:r>
            <a:endParaRPr lang="cs-CZ" sz="1900" b="1" dirty="0"/>
          </a:p>
          <a:p>
            <a:pPr algn="r">
              <a:spcAft>
                <a:spcPts val="0"/>
              </a:spcAft>
            </a:pPr>
            <a:r>
              <a:rPr lang="cs-CZ" sz="1900" b="1" dirty="0" smtClean="0"/>
              <a:t>MODERNIZOVANÝCH SPOLEČNOSTÍ </a:t>
            </a:r>
            <a:r>
              <a:rPr lang="cs-CZ" sz="1900" b="1" dirty="0"/>
              <a:t>CZ LOKO</a:t>
            </a:r>
          </a:p>
        </p:txBody>
      </p:sp>
      <p:sp>
        <p:nvSpPr>
          <p:cNvPr id="4102" name="Podnadpis 2"/>
          <p:cNvSpPr txBox="1">
            <a:spLocks/>
          </p:cNvSpPr>
          <p:nvPr/>
        </p:nvSpPr>
        <p:spPr bwMode="auto">
          <a:xfrm>
            <a:off x="1331913" y="278130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72000" rIns="72000" bIns="72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7200" b="1" dirty="0">
                <a:solidFill>
                  <a:srgbClr val="10498A"/>
                </a:solidFill>
              </a:rPr>
              <a:t>2</a:t>
            </a:r>
          </a:p>
        </p:txBody>
      </p:sp>
      <p:sp>
        <p:nvSpPr>
          <p:cNvPr id="8" name="Nadpis 1"/>
          <p:cNvSpPr txBox="1">
            <a:spLocks/>
          </p:cNvSpPr>
          <p:nvPr/>
        </p:nvSpPr>
        <p:spPr bwMode="auto">
          <a:xfrm>
            <a:off x="2771800" y="4941168"/>
            <a:ext cx="561655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>
              <a:spcAft>
                <a:spcPts val="0"/>
              </a:spcAft>
            </a:pPr>
            <a:endParaRPr lang="cs-CZ" sz="2000" b="1" dirty="0">
              <a:solidFill>
                <a:srgbClr val="C00000"/>
              </a:solidFill>
            </a:endParaRPr>
          </a:p>
        </p:txBody>
      </p:sp>
      <p:pic>
        <p:nvPicPr>
          <p:cNvPr id="9" name="obrázek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348" y="4838063"/>
            <a:ext cx="5760640" cy="136815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662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267744" y="312837"/>
            <a:ext cx="6120606" cy="523875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OBSAH SEMINÁŘE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000" b="1" dirty="0" smtClean="0">
                <a:solidFill>
                  <a:schemeClr val="tx2"/>
                </a:solidFill>
              </a:rPr>
              <a:t>1. </a:t>
            </a:r>
            <a:r>
              <a:rPr lang="cs-CZ" sz="2000" b="1" dirty="0">
                <a:solidFill>
                  <a:schemeClr val="tx2"/>
                </a:solidFill>
              </a:rPr>
              <a:t>Konstrukce hnacích </a:t>
            </a:r>
            <a:r>
              <a:rPr lang="cs-CZ" sz="2000" b="1" dirty="0" smtClean="0">
                <a:solidFill>
                  <a:schemeClr val="tx2"/>
                </a:solidFill>
              </a:rPr>
              <a:t>drážních </a:t>
            </a:r>
            <a:r>
              <a:rPr lang="cs-CZ" sz="2000" b="1" dirty="0">
                <a:solidFill>
                  <a:schemeClr val="tx2"/>
                </a:solidFill>
              </a:rPr>
              <a:t>vozidel</a:t>
            </a: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2.1 </a:t>
            </a:r>
            <a:r>
              <a:rPr lang="cs-CZ" sz="1600" dirty="0">
                <a:solidFill>
                  <a:schemeClr val="tx2"/>
                </a:solidFill>
              </a:rPr>
              <a:t>Základní pojmy</a:t>
            </a: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2.2 </a:t>
            </a:r>
            <a:r>
              <a:rPr lang="cs-CZ" sz="1600" dirty="0">
                <a:solidFill>
                  <a:schemeClr val="tx2"/>
                </a:solidFill>
              </a:rPr>
              <a:t>Konstrukční celky </a:t>
            </a:r>
            <a:r>
              <a:rPr lang="cs-CZ" sz="1600" dirty="0" smtClean="0">
                <a:solidFill>
                  <a:schemeClr val="tx2"/>
                </a:solidFill>
              </a:rPr>
              <a:t>drážního </a:t>
            </a:r>
            <a:r>
              <a:rPr lang="cs-CZ" sz="1600" dirty="0">
                <a:solidFill>
                  <a:schemeClr val="tx2"/>
                </a:solidFill>
              </a:rPr>
              <a:t>vozidla</a:t>
            </a:r>
          </a:p>
          <a:p>
            <a:pPr marL="0" indent="0">
              <a:buNone/>
            </a:pPr>
            <a:r>
              <a:rPr lang="cs-CZ" sz="2000" b="1" dirty="0">
                <a:solidFill>
                  <a:schemeClr val="tx2"/>
                </a:solidFill>
              </a:rPr>
              <a:t>2</a:t>
            </a:r>
            <a:r>
              <a:rPr lang="cs-CZ" sz="2000" b="1" dirty="0" smtClean="0">
                <a:solidFill>
                  <a:schemeClr val="tx2"/>
                </a:solidFill>
              </a:rPr>
              <a:t>. </a:t>
            </a:r>
            <a:r>
              <a:rPr lang="cs-CZ" sz="2000" b="1" dirty="0">
                <a:solidFill>
                  <a:schemeClr val="tx2"/>
                </a:solidFill>
              </a:rPr>
              <a:t>Hydraulické systémy u lokomotiv CZ LOKO</a:t>
            </a: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3.1 </a:t>
            </a:r>
            <a:r>
              <a:rPr lang="cs-CZ" sz="1600" dirty="0">
                <a:solidFill>
                  <a:schemeClr val="tx2"/>
                </a:solidFill>
              </a:rPr>
              <a:t>Hydrostatický přenos výkonu</a:t>
            </a: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3.2 </a:t>
            </a:r>
            <a:r>
              <a:rPr lang="cs-CZ" sz="1600" dirty="0">
                <a:solidFill>
                  <a:schemeClr val="tx2"/>
                </a:solidFill>
              </a:rPr>
              <a:t>Hydrodynamický přenos výkonu</a:t>
            </a: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3.3 </a:t>
            </a:r>
            <a:r>
              <a:rPr lang="cs-CZ" sz="1600" dirty="0">
                <a:solidFill>
                  <a:schemeClr val="tx2"/>
                </a:solidFill>
              </a:rPr>
              <a:t>Pomocné pohony lokomotiv</a:t>
            </a: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3.4 </a:t>
            </a:r>
            <a:r>
              <a:rPr lang="cs-CZ" sz="1600" dirty="0">
                <a:solidFill>
                  <a:schemeClr val="tx2"/>
                </a:solidFill>
              </a:rPr>
              <a:t>Další zařízení na hydraulický pohon</a:t>
            </a:r>
          </a:p>
          <a:p>
            <a:pPr marL="0" indent="0">
              <a:buNone/>
            </a:pPr>
            <a:r>
              <a:rPr lang="cs-CZ" sz="2000" b="1" dirty="0" smtClean="0">
                <a:solidFill>
                  <a:schemeClr val="tx2"/>
                </a:solidFill>
              </a:rPr>
              <a:t>3. </a:t>
            </a:r>
            <a:r>
              <a:rPr lang="cs-CZ" sz="2000" b="1" dirty="0">
                <a:solidFill>
                  <a:schemeClr val="tx2"/>
                </a:solidFill>
              </a:rPr>
              <a:t>Pneumatické systémy u lokomotiv CZ LOKO</a:t>
            </a: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4.1 </a:t>
            </a:r>
            <a:r>
              <a:rPr lang="cs-CZ" sz="1600" dirty="0">
                <a:solidFill>
                  <a:schemeClr val="tx2"/>
                </a:solidFill>
              </a:rPr>
              <a:t>Obecný </a:t>
            </a:r>
            <a:r>
              <a:rPr lang="cs-CZ" sz="1600" dirty="0" smtClean="0">
                <a:solidFill>
                  <a:schemeClr val="tx2"/>
                </a:solidFill>
              </a:rPr>
              <a:t>popis</a:t>
            </a:r>
            <a:endParaRPr lang="cs-CZ" sz="1600" dirty="0">
              <a:solidFill>
                <a:schemeClr val="tx2"/>
              </a:solidFill>
            </a:endParaRP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4.2 </a:t>
            </a:r>
            <a:r>
              <a:rPr lang="cs-CZ" sz="1600" dirty="0">
                <a:solidFill>
                  <a:schemeClr val="tx2"/>
                </a:solidFill>
              </a:rPr>
              <a:t>Vývoj brzdové výzbroje u lokomotiv CZ LOKO</a:t>
            </a:r>
          </a:p>
          <a:p>
            <a:pPr marL="400050" lvl="1" indent="0">
              <a:buNone/>
            </a:pPr>
            <a:r>
              <a:rPr lang="cs-CZ" sz="1600" dirty="0" smtClean="0">
                <a:solidFill>
                  <a:schemeClr val="tx2"/>
                </a:solidFill>
              </a:rPr>
              <a:t>4.3 </a:t>
            </a:r>
            <a:r>
              <a:rPr lang="cs-CZ" sz="1600" dirty="0">
                <a:solidFill>
                  <a:schemeClr val="tx2"/>
                </a:solidFill>
              </a:rPr>
              <a:t>Brzdová soustava u MUV 74 a SVP 60</a:t>
            </a:r>
          </a:p>
          <a:p>
            <a:pPr marL="0" indent="0">
              <a:buNone/>
            </a:pPr>
            <a:r>
              <a:rPr lang="cs-CZ" sz="2000" b="1" dirty="0" smtClean="0">
                <a:solidFill>
                  <a:schemeClr val="tx2"/>
                </a:solidFill>
              </a:rPr>
              <a:t>4. Oprava,  </a:t>
            </a:r>
            <a:r>
              <a:rPr lang="cs-CZ" sz="2000" b="1" dirty="0">
                <a:solidFill>
                  <a:schemeClr val="tx2"/>
                </a:solidFill>
              </a:rPr>
              <a:t>rekonstrukce </a:t>
            </a:r>
            <a:r>
              <a:rPr lang="cs-CZ" sz="2000" b="1" dirty="0" smtClean="0">
                <a:solidFill>
                  <a:schemeClr val="tx2"/>
                </a:solidFill>
              </a:rPr>
              <a:t>a výroba lokomotiv</a:t>
            </a:r>
            <a:endParaRPr lang="cs-CZ" sz="2000" b="1" dirty="0">
              <a:solidFill>
                <a:schemeClr val="tx2"/>
              </a:solidFill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BC072AD-A755-4D57-90BF-B623422592F8}" type="datetime1">
              <a:rPr lang="cs-CZ"/>
              <a:pPr>
                <a:defRPr/>
              </a:pPr>
              <a:t>13.3.2012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143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267744" y="312837"/>
            <a:ext cx="6120606" cy="523875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FAKTA O SEMINÁŘI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cs-CZ" sz="2000" b="1" dirty="0" smtClean="0">
                <a:solidFill>
                  <a:schemeClr val="tx2"/>
                </a:solidFill>
              </a:rPr>
              <a:t>celkem se semináře zúčastnilo 15 pedagogů z 6 středních odborných škol</a:t>
            </a:r>
          </a:p>
          <a:p>
            <a:r>
              <a:rPr lang="cs-CZ" sz="2000" b="1" dirty="0" smtClean="0">
                <a:solidFill>
                  <a:schemeClr val="tx2"/>
                </a:solidFill>
              </a:rPr>
              <a:t>seminář se konal 23.6.2011 v Jihlavě a trval 8 hodin </a:t>
            </a:r>
          </a:p>
          <a:p>
            <a:r>
              <a:rPr lang="cs-CZ" sz="2000" b="1" dirty="0" smtClean="0">
                <a:solidFill>
                  <a:schemeClr val="tx2"/>
                </a:solidFill>
              </a:rPr>
              <a:t>přednášeli: konstruktér Ing. Petr Baňanka a projektant Ing. Luboš Svěrák</a:t>
            </a:r>
          </a:p>
          <a:p>
            <a:r>
              <a:rPr lang="cs-CZ" sz="2000" b="1" dirty="0" smtClean="0">
                <a:solidFill>
                  <a:schemeClr val="tx2"/>
                </a:solidFill>
              </a:rPr>
              <a:t>účastníci obdrželi skripta a DVD s ukázkami hydraulických, pneumatických komponentů používaných při výrobě a opravách lokomotiv</a:t>
            </a:r>
          </a:p>
          <a:p>
            <a:pPr marL="0" indent="0" algn="just">
              <a:buNone/>
            </a:pPr>
            <a:endParaRPr lang="cs-CZ" sz="2000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cs-CZ" sz="2400" b="1" dirty="0">
              <a:solidFill>
                <a:schemeClr val="tx2"/>
              </a:solidFill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BC072AD-A755-4D57-90BF-B623422592F8}" type="datetime1">
              <a:rPr lang="cs-CZ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6" name="obrázek 2" descr="LOGA 03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14605"/>
            <a:ext cx="928746" cy="95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4" descr="#Ĕ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23470"/>
            <a:ext cx="2608936" cy="667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5" descr="znak, vysocina_colo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441" y="4823470"/>
            <a:ext cx="747076" cy="84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784" y="4722533"/>
            <a:ext cx="1230760" cy="94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512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/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256584"/>
          </a:xfrm>
        </p:spPr>
        <p:txBody>
          <a:bodyPr/>
          <a:lstStyle/>
          <a:p>
            <a:r>
              <a:rPr lang="cs-CZ" sz="2800" dirty="0" smtClean="0">
                <a:solidFill>
                  <a:schemeClr val="tx2"/>
                </a:solidFill>
              </a:rPr>
              <a:t>Zajištění</a:t>
            </a:r>
            <a:r>
              <a:rPr lang="cs-CZ" sz="2800" dirty="0">
                <a:solidFill>
                  <a:schemeClr val="tx2"/>
                </a:solidFill>
              </a:rPr>
              <a:t>, organizace a financování školních exkurzí</a:t>
            </a:r>
          </a:p>
          <a:p>
            <a:r>
              <a:rPr lang="cs-CZ" sz="2800" dirty="0">
                <a:solidFill>
                  <a:schemeClr val="tx2"/>
                </a:solidFill>
              </a:rPr>
              <a:t>Propagace a informování o zaměstnavatelích Pardubického kraje</a:t>
            </a:r>
          </a:p>
          <a:p>
            <a:r>
              <a:rPr lang="cs-CZ" sz="2800" dirty="0">
                <a:solidFill>
                  <a:schemeClr val="tx2"/>
                </a:solidFill>
              </a:rPr>
              <a:t>Mediální podpora technických oborů a vzdělávání</a:t>
            </a:r>
          </a:p>
          <a:p>
            <a:r>
              <a:rPr lang="cs-CZ" sz="2800" dirty="0">
                <a:solidFill>
                  <a:schemeClr val="tx2"/>
                </a:solidFill>
              </a:rPr>
              <a:t>Zvýšení prestiže výuky manuálních dovedností</a:t>
            </a:r>
          </a:p>
          <a:p>
            <a:r>
              <a:rPr lang="cs-CZ" sz="2800" dirty="0">
                <a:solidFill>
                  <a:schemeClr val="tx2"/>
                </a:solidFill>
              </a:rPr>
              <a:t>Poradenská činnost zaměřená na zvýšení prestiže řemeslných a technických oborů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CD1732C-F00D-4FDF-9B18-6F1B7AB9F75F}" type="datetime1">
              <a:rPr lang="cs-CZ" smtClean="0"/>
              <a:t>13.3.2012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88640"/>
            <a:ext cx="4143375" cy="723900"/>
          </a:xfrm>
          <a:prstGeom prst="rect">
            <a:avLst/>
          </a:prstGeom>
        </p:spPr>
      </p:pic>
      <p:pic>
        <p:nvPicPr>
          <p:cNvPr id="1026" name="Picture 2" descr="Lo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09120"/>
            <a:ext cx="62865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20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2987824" y="476672"/>
            <a:ext cx="5832326" cy="720080"/>
          </a:xfrm>
          <a:prstGeom prst="rect">
            <a:avLst/>
          </a:prstGeom>
        </p:spPr>
        <p:txBody>
          <a:bodyPr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cs-CZ" sz="3100" b="1" dirty="0" smtClean="0">
                <a:solidFill>
                  <a:srgbClr val="E31E24"/>
                </a:solidFill>
              </a:rPr>
              <a:t>PRAKTICKÁ VÝUKA UČŇŮ A STUDENTŮ</a:t>
            </a:r>
            <a:endParaRPr lang="cs-CZ" sz="3100" b="1" dirty="0">
              <a:solidFill>
                <a:srgbClr val="E31E24"/>
              </a:solidFill>
            </a:endParaRPr>
          </a:p>
        </p:txBody>
      </p:sp>
      <p:sp>
        <p:nvSpPr>
          <p:cNvPr id="4100" name="Podnadpis 2"/>
          <p:cNvSpPr txBox="1">
            <a:spLocks/>
          </p:cNvSpPr>
          <p:nvPr/>
        </p:nvSpPr>
        <p:spPr bwMode="auto">
          <a:xfrm>
            <a:off x="3563938" y="6191250"/>
            <a:ext cx="48244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2400" b="1">
                <a:solidFill>
                  <a:srgbClr val="10498A"/>
                </a:solidFill>
              </a:rPr>
              <a:t>www.czloko.cz</a:t>
            </a:r>
          </a:p>
        </p:txBody>
      </p:sp>
      <p:sp>
        <p:nvSpPr>
          <p:cNvPr id="4102" name="Podnadpis 2"/>
          <p:cNvSpPr txBox="1">
            <a:spLocks/>
          </p:cNvSpPr>
          <p:nvPr/>
        </p:nvSpPr>
        <p:spPr bwMode="auto">
          <a:xfrm>
            <a:off x="1331913" y="278130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72000" rIns="72000" bIns="72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7200" b="1" dirty="0" smtClean="0">
                <a:solidFill>
                  <a:srgbClr val="10498A"/>
                </a:solidFill>
              </a:rPr>
              <a:t>3</a:t>
            </a:r>
            <a:endParaRPr lang="cs-CZ" sz="7200" b="1" dirty="0">
              <a:solidFill>
                <a:srgbClr val="1049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10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267744" y="312837"/>
            <a:ext cx="6120606" cy="523875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PRAKTICKÁ VÝUKA UČŇŮ A STUDENTŮ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b="1" dirty="0" smtClean="0">
                <a:solidFill>
                  <a:schemeClr val="tx2"/>
                </a:solidFill>
              </a:rPr>
              <a:t>ve </a:t>
            </a:r>
            <a:r>
              <a:rPr lang="cs-CZ" sz="2000" b="1" dirty="0">
                <a:solidFill>
                  <a:schemeClr val="tx2"/>
                </a:solidFill>
              </a:rPr>
              <a:t>spolupráci se středními odbornými školami v </a:t>
            </a:r>
            <a:r>
              <a:rPr lang="cs-CZ" sz="2000" b="1" dirty="0" smtClean="0">
                <a:solidFill>
                  <a:schemeClr val="tx2"/>
                </a:solidFill>
              </a:rPr>
              <a:t>Jihlavě </a:t>
            </a:r>
            <a:r>
              <a:rPr lang="cs-CZ" sz="2000" b="1" dirty="0">
                <a:solidFill>
                  <a:schemeClr val="tx2"/>
                </a:solidFill>
              </a:rPr>
              <a:t>a v České Třebové probíhá </a:t>
            </a:r>
            <a:r>
              <a:rPr lang="cs-CZ" sz="2000" b="1" dirty="0" smtClean="0">
                <a:solidFill>
                  <a:schemeClr val="tx2"/>
                </a:solidFill>
              </a:rPr>
              <a:t>praktická </a:t>
            </a:r>
            <a:r>
              <a:rPr lang="cs-CZ" sz="2000" b="1" dirty="0">
                <a:solidFill>
                  <a:schemeClr val="tx2"/>
                </a:solidFill>
              </a:rPr>
              <a:t>výuka učňů </a:t>
            </a:r>
            <a:r>
              <a:rPr lang="cs-CZ" sz="2000" b="1" dirty="0" smtClean="0">
                <a:solidFill>
                  <a:schemeClr val="tx2"/>
                </a:solidFill>
              </a:rPr>
              <a:t>v studijním oboru:</a:t>
            </a:r>
            <a:endParaRPr lang="cs-CZ" sz="2000" b="1" dirty="0">
              <a:solidFill>
                <a:schemeClr val="tx2"/>
              </a:solidFill>
            </a:endParaRPr>
          </a:p>
          <a:p>
            <a:pPr lvl="1"/>
            <a:r>
              <a:rPr lang="cs-CZ" sz="1800" b="1" dirty="0" smtClean="0">
                <a:solidFill>
                  <a:schemeClr val="tx2"/>
                </a:solidFill>
              </a:rPr>
              <a:t>zámečník, nástrojař:  	počet za rok: 21</a:t>
            </a:r>
          </a:p>
          <a:p>
            <a:pPr lvl="1"/>
            <a:r>
              <a:rPr lang="cs-CZ" sz="1800" b="1" dirty="0" smtClean="0">
                <a:solidFill>
                  <a:schemeClr val="tx2"/>
                </a:solidFill>
              </a:rPr>
              <a:t>elektromechanik: 		počet za rok: 27	</a:t>
            </a:r>
            <a:endParaRPr lang="cs-CZ" sz="1800" b="1" dirty="0">
              <a:solidFill>
                <a:schemeClr val="tx2"/>
              </a:solidFill>
            </a:endParaRPr>
          </a:p>
          <a:p>
            <a:pPr lvl="1"/>
            <a:r>
              <a:rPr lang="cs-CZ" sz="1800" b="1" dirty="0" smtClean="0">
                <a:solidFill>
                  <a:schemeClr val="tx2"/>
                </a:solidFill>
              </a:rPr>
              <a:t>lakýrník:			počet za rok:   4 (Jihl.)</a:t>
            </a:r>
            <a:endParaRPr lang="cs-CZ" sz="1800" b="1" dirty="0">
              <a:solidFill>
                <a:schemeClr val="tx2"/>
              </a:solidFill>
            </a:endParaRPr>
          </a:p>
          <a:p>
            <a:r>
              <a:rPr lang="cs-CZ" sz="2000" b="1" dirty="0">
                <a:solidFill>
                  <a:schemeClr val="tx2"/>
                </a:solidFill>
              </a:rPr>
              <a:t>studenti ze středních průmyslových škol absolvují </a:t>
            </a:r>
            <a:r>
              <a:rPr lang="cs-CZ" sz="2000" b="1" dirty="0" smtClean="0">
                <a:solidFill>
                  <a:schemeClr val="tx2"/>
                </a:solidFill>
              </a:rPr>
              <a:t>ročně 14 </a:t>
            </a:r>
            <a:r>
              <a:rPr lang="cs-CZ" sz="2000" b="1" dirty="0">
                <a:solidFill>
                  <a:schemeClr val="tx2"/>
                </a:solidFill>
              </a:rPr>
              <a:t>denní praxi</a:t>
            </a:r>
          </a:p>
          <a:p>
            <a:r>
              <a:rPr lang="cs-CZ" sz="2000" b="1" dirty="0">
                <a:solidFill>
                  <a:schemeClr val="tx2"/>
                </a:solidFill>
              </a:rPr>
              <a:t>neosvědčila se praxe „1 den za 14 dní“ u oboru </a:t>
            </a:r>
            <a:r>
              <a:rPr lang="cs-CZ" sz="2000" b="1" dirty="0" err="1" smtClean="0">
                <a:solidFill>
                  <a:schemeClr val="tx2"/>
                </a:solidFill>
              </a:rPr>
              <a:t>mechatronik</a:t>
            </a:r>
            <a:endParaRPr lang="cs-CZ" sz="2000" b="1" dirty="0" smtClean="0">
              <a:solidFill>
                <a:schemeClr val="tx2"/>
              </a:solidFill>
            </a:endParaRPr>
          </a:p>
          <a:p>
            <a:r>
              <a:rPr lang="cs-CZ" sz="2000" b="1" dirty="0" smtClean="0">
                <a:solidFill>
                  <a:schemeClr val="tx2"/>
                </a:solidFill>
              </a:rPr>
              <a:t>zavedli jsme hodnocení kvality práce ve vazbě na motivační odměňování</a:t>
            </a:r>
          </a:p>
          <a:p>
            <a:r>
              <a:rPr lang="cs-CZ" sz="2000" b="1" dirty="0" smtClean="0">
                <a:solidFill>
                  <a:schemeClr val="tx2"/>
                </a:solidFill>
              </a:rPr>
              <a:t>nejlepším učňům je nabídnuta spolupráce formou letní brigády</a:t>
            </a:r>
            <a:endParaRPr lang="cs-CZ" sz="2000" b="1" dirty="0">
              <a:solidFill>
                <a:schemeClr val="tx2"/>
              </a:solidFill>
            </a:endParaRPr>
          </a:p>
          <a:p>
            <a:r>
              <a:rPr lang="cs-CZ" sz="2000" b="1" dirty="0" smtClean="0">
                <a:solidFill>
                  <a:schemeClr val="tx2"/>
                </a:solidFill>
              </a:rPr>
              <a:t>v případě nástupu do zaměstnání po ukončení studia náborový příspěvek</a:t>
            </a:r>
          </a:p>
          <a:p>
            <a:pPr marL="0" indent="0" algn="ctr">
              <a:buNone/>
            </a:pPr>
            <a:r>
              <a:rPr lang="cs-CZ" sz="2400" b="1" u="wavy" dirty="0" smtClean="0">
                <a:solidFill>
                  <a:srgbClr val="C00000"/>
                </a:solidFill>
              </a:rPr>
              <a:t>CZ LOKO se díky podpoře praktické výuky dostává přímo ke zdroji kvalifikované pracovní síly</a:t>
            </a: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BC072AD-A755-4D57-90BF-B623422592F8}" type="datetime1">
              <a:rPr lang="cs-CZ"/>
              <a:pPr>
                <a:defRPr/>
              </a:pPr>
              <a:t>13.3.2012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119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6120606" cy="523875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SPOLUPRÁCE S VŠ </a:t>
            </a:r>
            <a:r>
              <a:rPr lang="cs-CZ" sz="2400" b="1" dirty="0"/>
              <a:t>a </a:t>
            </a:r>
            <a:r>
              <a:rPr lang="cs-CZ" sz="2400" b="1" dirty="0" smtClean="0"/>
              <a:t>UNIVERZITAMI </a:t>
            </a:r>
            <a:r>
              <a:rPr lang="cs-CZ" sz="2400" b="1" dirty="0"/>
              <a:t>z ČR a SR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</a:rPr>
              <a:t>studenti a profesoři dopravních fakult se podílí na aktuálních projektech nových lokomotiv CZ LOKO, např.:</a:t>
            </a:r>
          </a:p>
          <a:p>
            <a:pPr lvl="1"/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projekt </a:t>
            </a: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</a:rPr>
              <a:t>FR-TI2/562 Výzkum a vývoj modulové čtyřnápravové dieselelektrické </a:t>
            </a:r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lokomotivy (řada 744) </a:t>
            </a:r>
          </a:p>
          <a:p>
            <a:pPr lvl="1"/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spoluřešitel je </a:t>
            </a: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</a:rPr>
              <a:t>Univerzita Pardubice, Dopravní fakulta Jana </a:t>
            </a:r>
            <a:r>
              <a:rPr lang="cs-CZ" sz="1600" b="1" dirty="0" err="1" smtClean="0">
                <a:solidFill>
                  <a:schemeClr val="accent1">
                    <a:lumMod val="75000"/>
                  </a:schemeClr>
                </a:solidFill>
              </a:rPr>
              <a:t>Pernera</a:t>
            </a:r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, která provádí </a:t>
            </a: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</a:rPr>
              <a:t>výzkum a analýzu nové modulové koncepce lokomotivy </a:t>
            </a:r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pomocí </a:t>
            </a: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</a:rPr>
              <a:t>simulačních výpočtů</a:t>
            </a:r>
          </a:p>
          <a:p>
            <a:pPr lvl="1"/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lokomotiva 744 </a:t>
            </a: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</a:rPr>
              <a:t>není určena jen pro </a:t>
            </a:r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středoevropský rozchod 1435mm, </a:t>
            </a: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</a:rPr>
              <a:t>ale i v modifikované formě o rozchodu </a:t>
            </a:r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1520mm </a:t>
            </a: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</a:rPr>
              <a:t>na východní trhy, s nutnou podmínkou splnění požadavků standardů GOST </a:t>
            </a:r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(řeší </a:t>
            </a: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</a:rPr>
              <a:t>UPCE včetně simulačních výpočtů lokomotivy dle standardu GOST</a:t>
            </a:r>
            <a:r>
              <a:rPr lang="cs-CZ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cs-CZ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BC072AD-A755-4D57-90BF-B623422592F8}" type="datetime1">
              <a:rPr lang="cs-CZ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653136"/>
            <a:ext cx="2879968" cy="135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5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2987824" y="476672"/>
            <a:ext cx="5832326" cy="72008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sz="3100" b="1" dirty="0">
                <a:solidFill>
                  <a:srgbClr val="E31E24"/>
                </a:solidFill>
              </a:rPr>
              <a:t>ZÁKLADNÍ </a:t>
            </a:r>
            <a:r>
              <a:rPr lang="pl-PL" sz="3100" b="1" dirty="0" smtClean="0">
                <a:solidFill>
                  <a:srgbClr val="E31E24"/>
                </a:solidFill>
              </a:rPr>
              <a:t>UKAZATELE CZ </a:t>
            </a:r>
            <a:r>
              <a:rPr lang="pl-PL" sz="3100" b="1" dirty="0">
                <a:solidFill>
                  <a:srgbClr val="E31E24"/>
                </a:solidFill>
              </a:rPr>
              <a:t>LOKO</a:t>
            </a:r>
            <a:endParaRPr lang="cs-CZ" sz="3100" b="1" dirty="0">
              <a:solidFill>
                <a:srgbClr val="E31E24"/>
              </a:solidFill>
            </a:endParaRPr>
          </a:p>
        </p:txBody>
      </p:sp>
      <p:sp>
        <p:nvSpPr>
          <p:cNvPr id="4100" name="Podnadpis 2"/>
          <p:cNvSpPr txBox="1">
            <a:spLocks/>
          </p:cNvSpPr>
          <p:nvPr/>
        </p:nvSpPr>
        <p:spPr bwMode="auto">
          <a:xfrm>
            <a:off x="3563938" y="6191250"/>
            <a:ext cx="48244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2400" b="1">
                <a:solidFill>
                  <a:srgbClr val="10498A"/>
                </a:solidFill>
              </a:rPr>
              <a:t>www.czloko.cz</a:t>
            </a:r>
          </a:p>
        </p:txBody>
      </p:sp>
      <p:sp>
        <p:nvSpPr>
          <p:cNvPr id="4102" name="Podnadpis 2"/>
          <p:cNvSpPr txBox="1">
            <a:spLocks/>
          </p:cNvSpPr>
          <p:nvPr/>
        </p:nvSpPr>
        <p:spPr bwMode="auto">
          <a:xfrm>
            <a:off x="1331913" y="278130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72000" rIns="72000" bIns="72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7200" b="1" dirty="0" smtClean="0">
                <a:solidFill>
                  <a:srgbClr val="10498A"/>
                </a:solidFill>
              </a:rPr>
              <a:t>4</a:t>
            </a:r>
            <a:endParaRPr lang="cs-CZ" sz="7200" b="1" dirty="0">
              <a:solidFill>
                <a:srgbClr val="1049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41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31840" y="313492"/>
            <a:ext cx="5256510" cy="523220"/>
          </a:xfrm>
        </p:spPr>
        <p:txBody>
          <a:bodyPr>
            <a:normAutofit/>
          </a:bodyPr>
          <a:lstStyle/>
          <a:p>
            <a:pPr marL="0" indent="0"/>
            <a:r>
              <a:rPr lang="cs-CZ" sz="2400" b="1" dirty="0" smtClean="0"/>
              <a:t>STRUKTURA SKUPINY CZ </a:t>
            </a:r>
            <a:r>
              <a:rPr lang="cs-CZ" sz="2400" b="1" dirty="0"/>
              <a:t>LOKO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B66C9683-B1E1-46CE-AB3D-A0755C7F22C4}" type="datetime1">
              <a:rPr lang="cs-CZ" smtClean="0"/>
              <a:pPr>
                <a:defRPr/>
              </a:pPr>
              <a:t>13.3.2012</a:t>
            </a:fld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539551" y="1484784"/>
            <a:ext cx="6239881" cy="276999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rgbClr val="10498A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2700"/>
            <a:bevelB w="127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CZ LOKO, a.s</a:t>
            </a:r>
            <a:r>
              <a:rPr lang="cs-CZ" b="1" dirty="0" smtClean="0">
                <a:solidFill>
                  <a:schemeClr val="bg1"/>
                </a:solidFill>
              </a:rPr>
              <a:t>.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83568" y="1922414"/>
            <a:ext cx="1368152" cy="1846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rgbClr val="10498A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2700"/>
            <a:bevelB w="127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cs-CZ" sz="1200" b="1" dirty="0" smtClean="0"/>
              <a:t>vedení společnosti</a:t>
            </a:r>
            <a:endParaRPr lang="cs-CZ" sz="1200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2267744" y="1916830"/>
            <a:ext cx="4511689" cy="1902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rgbClr val="10498A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2700"/>
            <a:bevelB w="127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cs-CZ" sz="1200" b="1" dirty="0" smtClean="0"/>
              <a:t>provozovny</a:t>
            </a:r>
            <a:endParaRPr lang="cs-CZ" sz="1400" b="1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683568" y="2420888"/>
            <a:ext cx="1368152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cs-CZ" sz="1100" dirty="0"/>
              <a:t>Drahelická 2083</a:t>
            </a:r>
            <a:br>
              <a:rPr lang="cs-CZ" sz="1100" dirty="0"/>
            </a:br>
            <a:r>
              <a:rPr lang="cs-CZ" sz="1100" b="1" dirty="0" smtClean="0"/>
              <a:t>Nymburk</a:t>
            </a:r>
            <a:endParaRPr lang="cs-CZ" sz="1100" b="1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267744" y="2420888"/>
            <a:ext cx="1368152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cs-CZ" sz="1100" dirty="0" err="1"/>
              <a:t>Semanínská</a:t>
            </a:r>
            <a:r>
              <a:rPr lang="cs-CZ" sz="1100" dirty="0"/>
              <a:t> 580</a:t>
            </a:r>
            <a:br>
              <a:rPr lang="cs-CZ" sz="1100" dirty="0"/>
            </a:br>
            <a:r>
              <a:rPr lang="cs-CZ" sz="1100" b="1" dirty="0" smtClean="0"/>
              <a:t>Česká Třebová</a:t>
            </a:r>
            <a:endParaRPr lang="cs-CZ" sz="1100" b="1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3851920" y="2420888"/>
            <a:ext cx="1368152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Pávovská 2405/2a </a:t>
            </a:r>
            <a:r>
              <a:rPr lang="pt-BR" sz="1100" b="1" dirty="0"/>
              <a:t/>
            </a:r>
            <a:br>
              <a:rPr lang="pt-BR" sz="1100" b="1" dirty="0"/>
            </a:br>
            <a:r>
              <a:rPr lang="pt-BR" sz="1100" b="1" dirty="0" smtClean="0"/>
              <a:t>Jihlava</a:t>
            </a:r>
            <a:endParaRPr lang="cs-CZ" sz="1100" b="1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1835696" y="3132926"/>
            <a:ext cx="216024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cs-CZ" sz="1200" dirty="0"/>
              <a:t>CZ </a:t>
            </a:r>
            <a:r>
              <a:rPr lang="cs-CZ" sz="1200" dirty="0" err="1"/>
              <a:t>Logistics</a:t>
            </a:r>
            <a:r>
              <a:rPr lang="cs-CZ" sz="1200" dirty="0"/>
              <a:t>, s.r.o</a:t>
            </a:r>
            <a:r>
              <a:rPr lang="cs-CZ" sz="1200" dirty="0" smtClean="0"/>
              <a:t>.</a:t>
            </a:r>
          </a:p>
          <a:p>
            <a:pPr algn="ctr"/>
            <a:r>
              <a:rPr lang="cs-CZ" sz="1200" dirty="0"/>
              <a:t>Česká Třebová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1835696" y="3717032"/>
            <a:ext cx="216024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cs-CZ" sz="1200" dirty="0"/>
              <a:t>Letohradské strojírny, s.r.o</a:t>
            </a:r>
            <a:r>
              <a:rPr lang="cs-CZ" sz="1200" dirty="0" smtClean="0"/>
              <a:t>.</a:t>
            </a:r>
          </a:p>
          <a:p>
            <a:pPr algn="ctr"/>
            <a:r>
              <a:rPr lang="cs-CZ" sz="1200" dirty="0"/>
              <a:t>Letohrad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1835696" y="4293096"/>
            <a:ext cx="216024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cs-CZ" sz="1200" dirty="0" err="1"/>
              <a:t>Lokomont</a:t>
            </a:r>
            <a:r>
              <a:rPr lang="cs-CZ" sz="1200" dirty="0"/>
              <a:t>, s.r.o</a:t>
            </a:r>
            <a:r>
              <a:rPr lang="cs-CZ" sz="1200" dirty="0" smtClean="0"/>
              <a:t>.</a:t>
            </a:r>
          </a:p>
          <a:p>
            <a:pPr algn="ctr"/>
            <a:r>
              <a:rPr lang="cs-CZ" sz="1200" dirty="0"/>
              <a:t>Brno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1835696" y="4869160"/>
            <a:ext cx="216024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MSV Elektronika, </a:t>
            </a:r>
            <a:r>
              <a:rPr lang="cs-CZ" sz="1200" dirty="0"/>
              <a:t>s.r.o</a:t>
            </a:r>
            <a:r>
              <a:rPr lang="cs-CZ" sz="1200" dirty="0" smtClean="0"/>
              <a:t>.</a:t>
            </a:r>
          </a:p>
          <a:p>
            <a:pPr algn="ctr"/>
            <a:r>
              <a:rPr lang="cs-CZ" sz="1200" dirty="0" smtClean="0"/>
              <a:t>Studénka</a:t>
            </a:r>
            <a:endParaRPr lang="cs-CZ" sz="1200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1835696" y="5445224"/>
            <a:ext cx="216024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CZ LOKO POLSKA, Sp. z o.o</a:t>
            </a:r>
            <a:r>
              <a:rPr lang="pl-PL" sz="1200" dirty="0" smtClean="0"/>
              <a:t>.</a:t>
            </a:r>
          </a:p>
          <a:p>
            <a:pPr algn="ctr"/>
            <a:r>
              <a:rPr lang="cs-CZ" sz="1200" dirty="0" smtClean="0"/>
              <a:t>Gliwice, Polsko</a:t>
            </a:r>
            <a:endParaRPr lang="cs-CZ" sz="1200" dirty="0"/>
          </a:p>
        </p:txBody>
      </p:sp>
      <p:cxnSp>
        <p:nvCxnSpPr>
          <p:cNvPr id="20" name="Pravoúhlá spojnice 19"/>
          <p:cNvCxnSpPr>
            <a:endCxn id="18" idx="1"/>
          </p:cNvCxnSpPr>
          <p:nvPr/>
        </p:nvCxnSpPr>
        <p:spPr>
          <a:xfrm rot="16200000" flipH="1">
            <a:off x="-838767" y="3001594"/>
            <a:ext cx="4052778" cy="129614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ravoúhlá spojnice 24"/>
          <p:cNvCxnSpPr>
            <a:endCxn id="17" idx="1"/>
          </p:cNvCxnSpPr>
          <p:nvPr/>
        </p:nvCxnSpPr>
        <p:spPr>
          <a:xfrm rot="16200000" flipH="1">
            <a:off x="-550734" y="2713563"/>
            <a:ext cx="3476714" cy="129614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ravoúhlá spojnice 26"/>
          <p:cNvCxnSpPr>
            <a:endCxn id="16" idx="1"/>
          </p:cNvCxnSpPr>
          <p:nvPr/>
        </p:nvCxnSpPr>
        <p:spPr>
          <a:xfrm rot="16200000" flipH="1">
            <a:off x="-262702" y="2425531"/>
            <a:ext cx="2900650" cy="129614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ravoúhlá spojnice 28"/>
          <p:cNvCxnSpPr>
            <a:endCxn id="15" idx="1"/>
          </p:cNvCxnSpPr>
          <p:nvPr/>
        </p:nvCxnSpPr>
        <p:spPr>
          <a:xfrm rot="16200000" flipH="1">
            <a:off x="25331" y="2137500"/>
            <a:ext cx="2324584" cy="129614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ravoúhlá spojnice 30"/>
          <p:cNvCxnSpPr>
            <a:endCxn id="14" idx="1"/>
          </p:cNvCxnSpPr>
          <p:nvPr/>
        </p:nvCxnSpPr>
        <p:spPr>
          <a:xfrm rot="16200000" flipH="1">
            <a:off x="317386" y="1845449"/>
            <a:ext cx="1740476" cy="129614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ravoúhlá spojnice 32"/>
          <p:cNvCxnSpPr/>
          <p:nvPr/>
        </p:nvCxnSpPr>
        <p:spPr>
          <a:xfrm flipV="1">
            <a:off x="539550" y="2014747"/>
            <a:ext cx="144017" cy="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nice se šipkou 39"/>
          <p:cNvCxnSpPr>
            <a:endCxn id="11" idx="0"/>
          </p:cNvCxnSpPr>
          <p:nvPr/>
        </p:nvCxnSpPr>
        <p:spPr>
          <a:xfrm>
            <a:off x="1367644" y="2107080"/>
            <a:ext cx="0" cy="313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nice se šipkou 42"/>
          <p:cNvCxnSpPr>
            <a:endCxn id="10" idx="1"/>
          </p:cNvCxnSpPr>
          <p:nvPr/>
        </p:nvCxnSpPr>
        <p:spPr>
          <a:xfrm>
            <a:off x="2058618" y="2009164"/>
            <a:ext cx="209126" cy="27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římá spojnice se šipkou 45"/>
          <p:cNvCxnSpPr>
            <a:stCxn id="10" idx="2"/>
            <a:endCxn id="12" idx="0"/>
          </p:cNvCxnSpPr>
          <p:nvPr/>
        </p:nvCxnSpPr>
        <p:spPr>
          <a:xfrm flipH="1">
            <a:off x="2951820" y="2107080"/>
            <a:ext cx="1571769" cy="313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nice se šipkou 47"/>
          <p:cNvCxnSpPr>
            <a:stCxn id="10" idx="2"/>
            <a:endCxn id="13" idx="0"/>
          </p:cNvCxnSpPr>
          <p:nvPr/>
        </p:nvCxnSpPr>
        <p:spPr>
          <a:xfrm>
            <a:off x="4523589" y="2107080"/>
            <a:ext cx="12407" cy="313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Skupina 85"/>
          <p:cNvGrpSpPr/>
          <p:nvPr/>
        </p:nvGrpSpPr>
        <p:grpSpPr>
          <a:xfrm>
            <a:off x="4486190" y="3073603"/>
            <a:ext cx="4464050" cy="2563812"/>
            <a:chOff x="4486190" y="2809404"/>
            <a:chExt cx="4464050" cy="2563812"/>
          </a:xfrm>
        </p:grpSpPr>
        <p:grpSp>
          <p:nvGrpSpPr>
            <p:cNvPr id="54" name="Skupina 53"/>
            <p:cNvGrpSpPr/>
            <p:nvPr/>
          </p:nvGrpSpPr>
          <p:grpSpPr>
            <a:xfrm>
              <a:off x="4486190" y="2809404"/>
              <a:ext cx="4464050" cy="2563812"/>
              <a:chOff x="4499992" y="1557338"/>
              <a:chExt cx="4464050" cy="2563812"/>
            </a:xfrm>
          </p:grpSpPr>
          <p:pic>
            <p:nvPicPr>
              <p:cNvPr id="55" name="Picture 7" descr="czX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9992" y="1557338"/>
                <a:ext cx="4464050" cy="25638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6" name="TextovéPole 55"/>
              <p:cNvSpPr txBox="1"/>
              <p:nvPr/>
            </p:nvSpPr>
            <p:spPr>
              <a:xfrm>
                <a:off x="5591228" y="2205410"/>
                <a:ext cx="434734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sz="900" b="1" dirty="0" smtClean="0"/>
                  <a:t>Most</a:t>
                </a:r>
                <a:endParaRPr lang="cs-CZ" sz="900" b="1" dirty="0"/>
              </a:p>
            </p:txBody>
          </p:sp>
          <p:sp>
            <p:nvSpPr>
              <p:cNvPr id="57" name="Ovál 56"/>
              <p:cNvSpPr/>
              <p:nvPr/>
            </p:nvSpPr>
            <p:spPr>
              <a:xfrm>
                <a:off x="5621651" y="2205418"/>
                <a:ext cx="72000" cy="72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59" name="TextovéPole 58"/>
            <p:cNvSpPr txBox="1"/>
            <p:nvPr/>
          </p:nvSpPr>
          <p:spPr>
            <a:xfrm>
              <a:off x="7644792" y="4350296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900" b="1" dirty="0" smtClean="0"/>
                <a:t>Studénka</a:t>
              </a:r>
              <a:endParaRPr lang="cs-CZ" sz="900" b="1" dirty="0"/>
            </a:p>
          </p:txBody>
        </p:sp>
        <p:sp>
          <p:nvSpPr>
            <p:cNvPr id="60" name="Ovál 59"/>
            <p:cNvSpPr/>
            <p:nvPr/>
          </p:nvSpPr>
          <p:spPr>
            <a:xfrm>
              <a:off x="7927950" y="4293104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35" name="TextovéPole 34"/>
          <p:cNvSpPr txBox="1"/>
          <p:nvPr/>
        </p:nvSpPr>
        <p:spPr>
          <a:xfrm>
            <a:off x="5411281" y="2420888"/>
            <a:ext cx="1368152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cs-CZ" sz="1100" dirty="0" smtClean="0"/>
              <a:t>Starý Most 147</a:t>
            </a:r>
            <a:r>
              <a:rPr lang="pt-BR" sz="1100" b="1" dirty="0"/>
              <a:t/>
            </a:r>
            <a:br>
              <a:rPr lang="pt-BR" sz="1100" b="1" dirty="0"/>
            </a:br>
            <a:r>
              <a:rPr lang="cs-CZ" sz="1100" b="1" dirty="0" smtClean="0"/>
              <a:t>Most</a:t>
            </a:r>
            <a:endParaRPr lang="cs-CZ" sz="1100" b="1" dirty="0"/>
          </a:p>
        </p:txBody>
      </p:sp>
      <p:cxnSp>
        <p:nvCxnSpPr>
          <p:cNvPr id="36" name="Přímá spojnice se šipkou 35"/>
          <p:cNvCxnSpPr>
            <a:stCxn id="10" idx="2"/>
            <a:endCxn id="35" idx="0"/>
          </p:cNvCxnSpPr>
          <p:nvPr/>
        </p:nvCxnSpPr>
        <p:spPr>
          <a:xfrm>
            <a:off x="4523589" y="2107080"/>
            <a:ext cx="1571768" cy="313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43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31840" y="313492"/>
            <a:ext cx="5256510" cy="523220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AKTIVITY, DODÁVKY, TERITORIA</a:t>
            </a:r>
            <a:endParaRPr lang="cs-CZ" sz="2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700" b="1" dirty="0" smtClean="0">
                <a:solidFill>
                  <a:schemeClr val="tx2"/>
                </a:solidFill>
              </a:rPr>
              <a:t>lokomotivy a speciální stroje</a:t>
            </a:r>
            <a:endParaRPr lang="cs-CZ" sz="2700" b="1" dirty="0">
              <a:solidFill>
                <a:schemeClr val="tx2"/>
              </a:solidFill>
            </a:endParaRPr>
          </a:p>
          <a:p>
            <a:r>
              <a:rPr lang="cs-CZ" sz="2700" b="1" dirty="0" smtClean="0">
                <a:solidFill>
                  <a:schemeClr val="tx2"/>
                </a:solidFill>
              </a:rPr>
              <a:t>náhradní </a:t>
            </a:r>
            <a:r>
              <a:rPr lang="cs-CZ" sz="2700" b="1" dirty="0">
                <a:solidFill>
                  <a:schemeClr val="tx2"/>
                </a:solidFill>
              </a:rPr>
              <a:t>díly</a:t>
            </a:r>
          </a:p>
          <a:p>
            <a:r>
              <a:rPr lang="cs-CZ" sz="2700" b="1" dirty="0" smtClean="0">
                <a:solidFill>
                  <a:schemeClr val="tx2"/>
                </a:solidFill>
              </a:rPr>
              <a:t>servis</a:t>
            </a:r>
            <a:endParaRPr lang="cs-CZ" sz="2700" b="1" dirty="0">
              <a:solidFill>
                <a:schemeClr val="tx2"/>
              </a:solidFill>
            </a:endParaRPr>
          </a:p>
          <a:p>
            <a:r>
              <a:rPr lang="cs-CZ" sz="2700" b="1" dirty="0" smtClean="0">
                <a:solidFill>
                  <a:schemeClr val="tx2"/>
                </a:solidFill>
              </a:rPr>
              <a:t>služby</a:t>
            </a:r>
            <a:endParaRPr lang="cs-CZ" sz="2700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40D2E89-FFBD-433D-BE6B-36EC5ED2F07E}" type="datetime1">
              <a:rPr lang="cs-CZ" smtClean="0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5" name="Obrázek 4" descr="mapa_E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052736"/>
            <a:ext cx="6120681" cy="52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0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267744" y="312837"/>
            <a:ext cx="6120606" cy="523875"/>
          </a:xfrm>
        </p:spPr>
        <p:txBody>
          <a:bodyPr>
            <a:noAutofit/>
          </a:bodyPr>
          <a:lstStyle/>
          <a:p>
            <a:r>
              <a:rPr lang="pl-PL" sz="2400" b="1" dirty="0" smtClean="0"/>
              <a:t>ZÁKLADNÍ EKONOMICKÉ UKAZATELE</a:t>
            </a:r>
            <a:endParaRPr lang="cs-CZ" sz="2400" b="1" dirty="0" smtClean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BC072AD-A755-4D57-90BF-B623422592F8}" type="datetime1">
              <a:rPr lang="cs-CZ"/>
              <a:pPr>
                <a:defRPr/>
              </a:pPr>
              <a:t>13.3.2012</a:t>
            </a:fld>
            <a:endParaRPr lang="cs-CZ" dirty="0"/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22666"/>
              </p:ext>
            </p:extLst>
          </p:nvPr>
        </p:nvGraphicFramePr>
        <p:xfrm>
          <a:off x="251520" y="1052736"/>
          <a:ext cx="889248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934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>
          <a:xfrm>
            <a:off x="2249438" y="313492"/>
            <a:ext cx="6138912" cy="523220"/>
          </a:xfrm>
        </p:spPr>
        <p:txBody>
          <a:bodyPr>
            <a:noAutofit/>
          </a:bodyPr>
          <a:lstStyle/>
          <a:p>
            <a:pPr eaLnBrk="1" hangingPunct="1"/>
            <a:r>
              <a:rPr lang="cs-CZ" sz="2300" b="1" dirty="0" smtClean="0"/>
              <a:t>KVALITA – ISO CERTIFIKACE, ODBORNÁ OCENĚNÍ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1440159"/>
          </a:xfrm>
        </p:spPr>
        <p:txBody>
          <a:bodyPr/>
          <a:lstStyle/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Certifikace systému jakosti </a:t>
            </a:r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</a:rPr>
              <a:t>ISO 9001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:2008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Certifikace enviromentu </a:t>
            </a:r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</a:rPr>
              <a:t>ISO 14001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:2004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Certifikace řízení bezpečnosti a ochrany zdraví </a:t>
            </a:r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</a:rPr>
              <a:t>OHSAS 18001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:2007</a:t>
            </a:r>
          </a:p>
        </p:txBody>
      </p:sp>
      <p:sp>
        <p:nvSpPr>
          <p:cNvPr id="11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2D89CAA8-D545-4782-BA79-CDE893542759}" type="datetime1">
              <a:rPr lang="cs-CZ" smtClean="0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18436" name="Picture 11" descr="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A3D39C"/>
              </a:clrFrom>
              <a:clrTo>
                <a:srgbClr val="A3D39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8137525"/>
            <a:ext cx="855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2"/>
          <p:cNvPicPr>
            <a:picLocks noChangeAspect="1" noChangeArrowheads="1"/>
          </p:cNvPicPr>
          <p:nvPr/>
        </p:nvPicPr>
        <p:blipFill>
          <a:blip r:embed="rId3"/>
          <a:srcRect l="34805" t="14378" r="33224" b="9499"/>
          <a:stretch>
            <a:fillRect/>
          </a:stretch>
        </p:blipFill>
        <p:spPr bwMode="auto">
          <a:xfrm>
            <a:off x="7347148" y="2851894"/>
            <a:ext cx="1257300" cy="1873250"/>
          </a:xfrm>
          <a:prstGeom prst="rect">
            <a:avLst/>
          </a:prstGeom>
          <a:noFill/>
          <a:ln w="9525" cmpd="thickThin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15"/>
          <p:cNvPicPr>
            <a:picLocks noChangeAspect="1" noChangeArrowheads="1"/>
          </p:cNvPicPr>
          <p:nvPr/>
        </p:nvPicPr>
        <p:blipFill>
          <a:blip r:embed="rId4"/>
          <a:srcRect l="33185" t="11809" r="31088" b="4819"/>
          <a:stretch>
            <a:fillRect/>
          </a:stretch>
        </p:blipFill>
        <p:spPr bwMode="auto">
          <a:xfrm>
            <a:off x="5663976" y="2850306"/>
            <a:ext cx="1284288" cy="1873250"/>
          </a:xfrm>
          <a:prstGeom prst="rect">
            <a:avLst/>
          </a:prstGeom>
          <a:noFill/>
          <a:ln w="9525" cmpd="thickThin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14"/>
          <p:cNvPicPr>
            <a:picLocks noChangeAspect="1" noChangeArrowheads="1"/>
          </p:cNvPicPr>
          <p:nvPr/>
        </p:nvPicPr>
        <p:blipFill>
          <a:blip r:embed="rId5"/>
          <a:srcRect l="32475" t="11621" r="31265" b="5290"/>
          <a:stretch>
            <a:fillRect/>
          </a:stretch>
        </p:blipFill>
        <p:spPr bwMode="auto">
          <a:xfrm>
            <a:off x="611188" y="2851894"/>
            <a:ext cx="1306512" cy="1871662"/>
          </a:xfrm>
          <a:prstGeom prst="rect">
            <a:avLst/>
          </a:prstGeom>
          <a:noFill/>
          <a:ln w="9525" cmpd="thickThin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6"/>
          <p:cNvPicPr>
            <a:picLocks noChangeAspect="1" noChangeArrowheads="1"/>
          </p:cNvPicPr>
          <p:nvPr/>
        </p:nvPicPr>
        <p:blipFill>
          <a:blip r:embed="rId6"/>
          <a:srcRect l="32623" t="11621" r="31117" b="5716"/>
          <a:stretch>
            <a:fillRect/>
          </a:stretch>
        </p:blipFill>
        <p:spPr bwMode="auto">
          <a:xfrm>
            <a:off x="2339752" y="2851894"/>
            <a:ext cx="1314450" cy="1873250"/>
          </a:xfrm>
          <a:prstGeom prst="rect">
            <a:avLst/>
          </a:prstGeom>
          <a:noFill/>
          <a:ln w="9525" cmpd="thickThin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ástupný symbol pro obsah 1"/>
          <p:cNvSpPr txBox="1">
            <a:spLocks/>
          </p:cNvSpPr>
          <p:nvPr/>
        </p:nvSpPr>
        <p:spPr bwMode="auto">
          <a:xfrm>
            <a:off x="446856" y="4797152"/>
            <a:ext cx="8229600" cy="154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10498A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2800" kern="1200" baseline="0">
                <a:solidFill>
                  <a:srgbClr val="10498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rgbClr val="10498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 baseline="0">
                <a:solidFill>
                  <a:srgbClr val="10498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 baseline="0">
                <a:solidFill>
                  <a:srgbClr val="10498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 smtClean="0">
                <a:solidFill>
                  <a:schemeClr val="accent6">
                    <a:lumMod val="75000"/>
                  </a:schemeClr>
                </a:solidFill>
              </a:rPr>
              <a:t>Zlatá medaile Žel-</a:t>
            </a:r>
            <a:r>
              <a:rPr lang="cs-CZ" sz="2000" dirty="0" err="1" smtClean="0">
                <a:solidFill>
                  <a:schemeClr val="accent6">
                    <a:lumMod val="75000"/>
                  </a:schemeClr>
                </a:solidFill>
              </a:rPr>
              <a:t>rail</a:t>
            </a:r>
            <a:r>
              <a:rPr lang="cs-CZ" sz="2000" dirty="0" smtClean="0">
                <a:solidFill>
                  <a:schemeClr val="accent6">
                    <a:lumMod val="75000"/>
                  </a:schemeClr>
                </a:solidFill>
              </a:rPr>
              <a:t> 2011</a:t>
            </a:r>
          </a:p>
          <a:p>
            <a:r>
              <a:rPr lang="cs-CZ" sz="2000" dirty="0" smtClean="0">
                <a:solidFill>
                  <a:schemeClr val="accent6">
                    <a:lumMod val="75000"/>
                  </a:schemeClr>
                </a:solidFill>
              </a:rPr>
              <a:t>Zlatá medaile ACRI 2011</a:t>
            </a:r>
          </a:p>
          <a:p>
            <a:r>
              <a:rPr lang="cs-CZ" sz="2000" dirty="0" smtClean="0">
                <a:solidFill>
                  <a:schemeClr val="accent6">
                    <a:lumMod val="75000"/>
                  </a:schemeClr>
                </a:solidFill>
              </a:rPr>
              <a:t>Zlatá medaile </a:t>
            </a:r>
            <a:br>
              <a:rPr lang="cs-CZ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2000" dirty="0" smtClean="0">
                <a:solidFill>
                  <a:schemeClr val="accent6">
                    <a:lumMod val="75000"/>
                  </a:schemeClr>
                </a:solidFill>
              </a:rPr>
              <a:t>Strojírenský veletrh 2005 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CFEFD"/>
              </a:clrFrom>
              <a:clrTo>
                <a:srgbClr val="FC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6498">
            <a:off x="3778364" y="4859826"/>
            <a:ext cx="1356498" cy="1508398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EFF0EF"/>
              </a:clrFrom>
              <a:clrTo>
                <a:srgbClr val="EFF0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065">
            <a:off x="4678850" y="4861882"/>
            <a:ext cx="1328574" cy="1377011"/>
          </a:xfrm>
          <a:prstGeom prst="rect">
            <a:avLst/>
          </a:prstGeom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9"/>
          <a:srcRect l="34868" t="15825" r="33687" b="9494"/>
          <a:stretch>
            <a:fillRect/>
          </a:stretch>
        </p:blipFill>
        <p:spPr bwMode="auto">
          <a:xfrm>
            <a:off x="4031605" y="2851894"/>
            <a:ext cx="1260475" cy="1873250"/>
          </a:xfrm>
          <a:prstGeom prst="rect">
            <a:avLst/>
          </a:prstGeom>
          <a:noFill/>
          <a:ln w="9525" cmpd="thickThin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000" y="5041100"/>
            <a:ext cx="876448" cy="116828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340267"/>
            <a:ext cx="1931864" cy="45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343" y="3558390"/>
            <a:ext cx="4791138" cy="2390890"/>
          </a:xfrm>
          <a:prstGeom prst="rect">
            <a:avLst/>
          </a:prstGeom>
        </p:spPr>
      </p:pic>
      <p:sp>
        <p:nvSpPr>
          <p:cNvPr id="7170" name="Nadpis 1"/>
          <p:cNvSpPr>
            <a:spLocks noGrp="1"/>
          </p:cNvSpPr>
          <p:nvPr>
            <p:ph type="title"/>
          </p:nvPr>
        </p:nvSpPr>
        <p:spPr>
          <a:xfrm>
            <a:off x="3131840" y="313492"/>
            <a:ext cx="5256510" cy="523220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400" b="1" dirty="0" smtClean="0"/>
              <a:t>TECHNICKÉ A VÝROBNÍ KAPACITY</a:t>
            </a: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z="2400" b="1" dirty="0" smtClean="0">
                <a:solidFill>
                  <a:schemeClr val="tx2"/>
                </a:solidFill>
              </a:rPr>
              <a:t>kvalita - investice, inovace, optimalizace výrobních procesů</a:t>
            </a:r>
          </a:p>
          <a:p>
            <a:pPr eaLnBrk="1" hangingPunct="1"/>
            <a:r>
              <a:rPr lang="cs-CZ" sz="2400" b="1" dirty="0">
                <a:solidFill>
                  <a:schemeClr val="tx2"/>
                </a:solidFill>
              </a:rPr>
              <a:t>z</a:t>
            </a:r>
            <a:r>
              <a:rPr lang="cs-CZ" sz="2400" b="1" dirty="0" smtClean="0">
                <a:solidFill>
                  <a:schemeClr val="tx2"/>
                </a:solidFill>
              </a:rPr>
              <a:t>lepšování služeb - výměnný systém ND</a:t>
            </a:r>
          </a:p>
          <a:p>
            <a:pPr eaLnBrk="1" hangingPunct="1"/>
            <a:r>
              <a:rPr lang="cs-CZ" sz="2400" b="1" dirty="0">
                <a:solidFill>
                  <a:schemeClr val="tx2"/>
                </a:solidFill>
              </a:rPr>
              <a:t>z</a:t>
            </a:r>
            <a:r>
              <a:rPr lang="cs-CZ" sz="2400" b="1" dirty="0" smtClean="0">
                <a:solidFill>
                  <a:schemeClr val="tx2"/>
                </a:solidFill>
              </a:rPr>
              <a:t>áruka mobility, zpětná vazba od zákazníků a partnerů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2D89CAA8-D545-4782-BA79-CDE893542759}" type="datetime1">
              <a:rPr lang="cs-CZ" smtClean="0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5"/>
          <a:stretch/>
        </p:blipFill>
        <p:spPr>
          <a:xfrm>
            <a:off x="539552" y="3558389"/>
            <a:ext cx="3474183" cy="2390891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611560" y="3630397"/>
            <a:ext cx="2592288" cy="307777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 smtClean="0">
                <a:solidFill>
                  <a:schemeClr val="bg1"/>
                </a:solidFill>
              </a:rPr>
              <a:t>Výrobní závody: Česká Třebová</a:t>
            </a:r>
            <a:endParaRPr lang="cs-CZ" sz="1400" b="1" dirty="0">
              <a:solidFill>
                <a:schemeClr val="bg1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848364" y="3645024"/>
            <a:ext cx="972108" cy="307777"/>
          </a:xfrm>
          <a:prstGeom prst="rect">
            <a:avLst/>
          </a:prstGeom>
          <a:solidFill>
            <a:schemeClr val="tx1">
              <a:alpha val="3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 smtClean="0">
                <a:solidFill>
                  <a:schemeClr val="bg1"/>
                </a:solidFill>
              </a:rPr>
              <a:t>Jihlava</a:t>
            </a:r>
            <a:endParaRPr lang="cs-CZ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6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1760" y="188640"/>
            <a:ext cx="5976590" cy="792088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VÝROBNÍ PROGRAM – ZÁKLADNÍ PŘEHLED</a:t>
            </a:r>
            <a:r>
              <a:rPr lang="cs-CZ" sz="2200" dirty="0" smtClean="0"/>
              <a:t/>
            </a:r>
            <a:br>
              <a:rPr lang="cs-CZ" sz="2200" dirty="0" smtClean="0"/>
            </a:br>
            <a:r>
              <a:rPr lang="cs-CZ" sz="1800" b="1" dirty="0" smtClean="0"/>
              <a:t>výroba, modernizace a opravy dieselelektrických lokomotiv</a:t>
            </a:r>
            <a:endParaRPr lang="cs-CZ" sz="1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3675063" algn="r"/>
              </a:tabLst>
            </a:pPr>
            <a:r>
              <a:rPr lang="pl-PL" sz="2200" b="1" dirty="0">
                <a:solidFill>
                  <a:schemeClr val="tx2"/>
                </a:solidFill>
              </a:rPr>
              <a:t>Uspořádání </a:t>
            </a:r>
            <a:r>
              <a:rPr lang="pl-PL" sz="2200" b="1" dirty="0" smtClean="0">
                <a:solidFill>
                  <a:schemeClr val="tx2"/>
                </a:solidFill>
              </a:rPr>
              <a:t>dvojkolí	Výkon</a:t>
            </a:r>
            <a:endParaRPr lang="pl-PL" sz="2200" b="1" dirty="0">
              <a:solidFill>
                <a:schemeClr val="tx2"/>
              </a:solidFill>
            </a:endParaRPr>
          </a:p>
          <a:p>
            <a:pPr marL="0" indent="0">
              <a:buNone/>
              <a:tabLst>
                <a:tab pos="3675063" algn="r"/>
              </a:tabLst>
            </a:pPr>
            <a:r>
              <a:rPr lang="pl-PL" sz="2200" dirty="0" smtClean="0">
                <a:solidFill>
                  <a:schemeClr val="tx2"/>
                </a:solidFill>
              </a:rPr>
              <a:t>B</a:t>
            </a:r>
            <a:r>
              <a:rPr lang="pl-PL" sz="2200" dirty="0">
                <a:solidFill>
                  <a:schemeClr val="tx2"/>
                </a:solidFill>
              </a:rPr>
              <a:t>; </a:t>
            </a:r>
            <a:r>
              <a:rPr lang="pl-PL" sz="2200" dirty="0" smtClean="0">
                <a:solidFill>
                  <a:schemeClr val="tx2"/>
                </a:solidFill>
              </a:rPr>
              <a:t>Bo	do 100 kW</a:t>
            </a:r>
          </a:p>
          <a:p>
            <a:pPr marL="0" indent="0">
              <a:buNone/>
              <a:tabLst>
                <a:tab pos="3675063" algn="r"/>
              </a:tabLst>
            </a:pPr>
            <a:r>
              <a:rPr lang="pl-PL" sz="2200" dirty="0" smtClean="0">
                <a:solidFill>
                  <a:schemeClr val="tx2"/>
                </a:solidFill>
              </a:rPr>
              <a:t>	101 </a:t>
            </a:r>
            <a:r>
              <a:rPr lang="pl-PL" sz="2200" dirty="0">
                <a:solidFill>
                  <a:schemeClr val="tx2"/>
                </a:solidFill>
              </a:rPr>
              <a:t>–</a:t>
            </a:r>
            <a:r>
              <a:rPr lang="pl-PL" sz="2200" dirty="0" smtClean="0">
                <a:solidFill>
                  <a:schemeClr val="tx2"/>
                </a:solidFill>
              </a:rPr>
              <a:t> 300 </a:t>
            </a:r>
            <a:r>
              <a:rPr lang="pl-PL" sz="2200" dirty="0">
                <a:solidFill>
                  <a:schemeClr val="tx2"/>
                </a:solidFill>
              </a:rPr>
              <a:t>kW</a:t>
            </a:r>
          </a:p>
          <a:p>
            <a:pPr marL="0" indent="0">
              <a:buNone/>
              <a:tabLst>
                <a:tab pos="3675063" algn="r"/>
              </a:tabLst>
            </a:pPr>
            <a:r>
              <a:rPr lang="pl-PL" sz="2200" dirty="0" smtClean="0">
                <a:solidFill>
                  <a:schemeClr val="tx2"/>
                </a:solidFill>
              </a:rPr>
              <a:t>	301 </a:t>
            </a:r>
            <a:r>
              <a:rPr lang="pl-PL" sz="2200" dirty="0">
                <a:solidFill>
                  <a:schemeClr val="tx2"/>
                </a:solidFill>
              </a:rPr>
              <a:t>–</a:t>
            </a:r>
            <a:r>
              <a:rPr lang="pl-PL" sz="2200" dirty="0" smtClean="0">
                <a:solidFill>
                  <a:schemeClr val="tx2"/>
                </a:solidFill>
              </a:rPr>
              <a:t> 500 </a:t>
            </a:r>
            <a:r>
              <a:rPr lang="pl-PL" sz="2200" dirty="0">
                <a:solidFill>
                  <a:schemeClr val="tx2"/>
                </a:solidFill>
              </a:rPr>
              <a:t>kW</a:t>
            </a:r>
          </a:p>
          <a:p>
            <a:pPr marL="0" indent="0">
              <a:buNone/>
              <a:tabLst>
                <a:tab pos="3675063" algn="r"/>
              </a:tabLst>
            </a:pPr>
            <a:endParaRPr lang="pl-PL" sz="2200" dirty="0" smtClean="0">
              <a:solidFill>
                <a:schemeClr val="tx2"/>
              </a:solidFill>
            </a:endParaRPr>
          </a:p>
          <a:p>
            <a:pPr marL="0" indent="0">
              <a:buNone/>
              <a:tabLst>
                <a:tab pos="3675063" algn="r"/>
              </a:tabLst>
            </a:pPr>
            <a:r>
              <a:rPr lang="pl-PL" sz="2200" dirty="0" smtClean="0">
                <a:solidFill>
                  <a:schemeClr val="tx2"/>
                </a:solidFill>
              </a:rPr>
              <a:t>B‘o B‘o	501 </a:t>
            </a:r>
            <a:r>
              <a:rPr lang="pl-PL" sz="2200" dirty="0">
                <a:solidFill>
                  <a:schemeClr val="tx2"/>
                </a:solidFill>
              </a:rPr>
              <a:t>–</a:t>
            </a:r>
            <a:r>
              <a:rPr lang="pl-PL" sz="2200" dirty="0" smtClean="0">
                <a:solidFill>
                  <a:schemeClr val="tx2"/>
                </a:solidFill>
              </a:rPr>
              <a:t> 700 </a:t>
            </a:r>
            <a:r>
              <a:rPr lang="pl-PL" sz="2200" dirty="0">
                <a:solidFill>
                  <a:schemeClr val="tx2"/>
                </a:solidFill>
              </a:rPr>
              <a:t>kW</a:t>
            </a:r>
          </a:p>
          <a:p>
            <a:pPr marL="0" indent="0">
              <a:buNone/>
              <a:tabLst>
                <a:tab pos="3675063" algn="r"/>
              </a:tabLst>
            </a:pPr>
            <a:r>
              <a:rPr lang="pl-PL" sz="2200" dirty="0" smtClean="0">
                <a:solidFill>
                  <a:schemeClr val="tx2"/>
                </a:solidFill>
              </a:rPr>
              <a:t>	701 </a:t>
            </a:r>
            <a:r>
              <a:rPr lang="pl-PL" sz="2200" dirty="0">
                <a:solidFill>
                  <a:schemeClr val="tx2"/>
                </a:solidFill>
              </a:rPr>
              <a:t>–</a:t>
            </a:r>
            <a:r>
              <a:rPr lang="pl-PL" sz="2200" dirty="0" smtClean="0">
                <a:solidFill>
                  <a:schemeClr val="tx2"/>
                </a:solidFill>
              </a:rPr>
              <a:t> </a:t>
            </a:r>
            <a:r>
              <a:rPr lang="pl-PL" sz="2200" dirty="0">
                <a:solidFill>
                  <a:schemeClr val="tx2"/>
                </a:solidFill>
              </a:rPr>
              <a:t>900 kW</a:t>
            </a:r>
          </a:p>
          <a:p>
            <a:pPr marL="0" indent="0">
              <a:buNone/>
              <a:tabLst>
                <a:tab pos="3675063" algn="r"/>
              </a:tabLst>
            </a:pPr>
            <a:r>
              <a:rPr lang="pl-PL" sz="2200" dirty="0" smtClean="0">
                <a:solidFill>
                  <a:schemeClr val="tx2"/>
                </a:solidFill>
              </a:rPr>
              <a:t>	901 – 1 500 </a:t>
            </a:r>
            <a:r>
              <a:rPr lang="pl-PL" sz="2200" dirty="0">
                <a:solidFill>
                  <a:schemeClr val="tx2"/>
                </a:solidFill>
              </a:rPr>
              <a:t>kW</a:t>
            </a:r>
          </a:p>
          <a:p>
            <a:pPr marL="0" indent="0">
              <a:buNone/>
              <a:tabLst>
                <a:tab pos="3675063" algn="r"/>
              </a:tabLst>
            </a:pPr>
            <a:endParaRPr lang="pl-PL" sz="2200" dirty="0" smtClean="0">
              <a:solidFill>
                <a:schemeClr val="tx2"/>
              </a:solidFill>
            </a:endParaRPr>
          </a:p>
          <a:p>
            <a:pPr marL="0" indent="0">
              <a:buNone/>
              <a:tabLst>
                <a:tab pos="3675063" algn="r"/>
              </a:tabLst>
            </a:pPr>
            <a:r>
              <a:rPr lang="pl-PL" sz="2200" dirty="0" smtClean="0">
                <a:solidFill>
                  <a:schemeClr val="tx2"/>
                </a:solidFill>
              </a:rPr>
              <a:t>C‘o C‘o	901 – 1 500 </a:t>
            </a:r>
            <a:r>
              <a:rPr lang="pl-PL" sz="2200" dirty="0">
                <a:solidFill>
                  <a:schemeClr val="tx2"/>
                </a:solidFill>
              </a:rPr>
              <a:t>kW</a:t>
            </a:r>
          </a:p>
          <a:p>
            <a:pPr marL="0" indent="0">
              <a:buNone/>
              <a:tabLst>
                <a:tab pos="3675063" algn="r"/>
              </a:tabLst>
            </a:pPr>
            <a:endParaRPr lang="cs-CZ" sz="2000" dirty="0">
              <a:solidFill>
                <a:schemeClr val="tx2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7AED963-9587-4A17-A534-030BEF4253BD}" type="datetime1">
              <a:rPr lang="cs-CZ" smtClean="0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7" name="Picture 17" descr="SDC12171"/>
          <p:cNvPicPr>
            <a:picLocks noChangeAspect="1" noChangeArrowheads="1"/>
          </p:cNvPicPr>
          <p:nvPr/>
        </p:nvPicPr>
        <p:blipFill>
          <a:blip r:embed="rId2"/>
          <a:srcRect t="2693" b="2815"/>
          <a:stretch>
            <a:fillRect/>
          </a:stretch>
        </p:blipFill>
        <p:spPr bwMode="auto">
          <a:xfrm>
            <a:off x="4971711" y="1306513"/>
            <a:ext cx="1655763" cy="11747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9" name="Picture 20" descr="Clipboard"/>
          <p:cNvPicPr>
            <a:picLocks noChangeAspect="1" noChangeArrowheads="1"/>
          </p:cNvPicPr>
          <p:nvPr/>
        </p:nvPicPr>
        <p:blipFill rotWithShape="1">
          <a:blip r:embed="rId3">
            <a:lum contrast="6000"/>
          </a:blip>
          <a:srcRect t="5741" r="3572" b="3503"/>
          <a:stretch/>
        </p:blipFill>
        <p:spPr bwMode="auto">
          <a:xfrm>
            <a:off x="6877050" y="2625650"/>
            <a:ext cx="1655763" cy="1083524"/>
          </a:xfrm>
          <a:prstGeom prst="rect">
            <a:avLst/>
          </a:prstGeom>
          <a:noFill/>
          <a:ln w="635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0" name="Picture 22" descr="742_701-6 Ceska Trebova 12-06-2009 foto Josef Pinc IMG_3767 u1200x800"/>
          <p:cNvPicPr>
            <a:picLocks noChangeAspect="1" noChangeArrowheads="1"/>
          </p:cNvPicPr>
          <p:nvPr/>
        </p:nvPicPr>
        <p:blipFill rotWithShape="1">
          <a:blip r:embed="rId4"/>
          <a:srcRect l="7359" t="9558" r="9067" b="11878"/>
          <a:stretch/>
        </p:blipFill>
        <p:spPr bwMode="auto">
          <a:xfrm>
            <a:off x="6885781" y="3862283"/>
            <a:ext cx="1657350" cy="104140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1" name="Picture 8" descr="PC190069"/>
          <p:cNvPicPr>
            <a:picLocks noChangeAspect="1" noChangeArrowheads="1"/>
          </p:cNvPicPr>
          <p:nvPr/>
        </p:nvPicPr>
        <p:blipFill>
          <a:blip r:embed="rId5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" b="6198"/>
          <a:stretch>
            <a:fillRect/>
          </a:stretch>
        </p:blipFill>
        <p:spPr bwMode="auto">
          <a:xfrm>
            <a:off x="6870994" y="5097982"/>
            <a:ext cx="1672137" cy="1067321"/>
          </a:xfrm>
          <a:prstGeom prst="rect">
            <a:avLst/>
          </a:prstGeom>
          <a:noFill/>
          <a:ln w="9525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DSC_0642"/>
          <p:cNvPicPr>
            <a:picLocks noChangeAspect="1" noChangeArrowheads="1"/>
          </p:cNvPicPr>
          <p:nvPr/>
        </p:nvPicPr>
        <p:blipFill>
          <a:blip r:embed="rId6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" t="7291" r="8540" b="14581"/>
          <a:stretch>
            <a:fillRect/>
          </a:stretch>
        </p:blipFill>
        <p:spPr bwMode="auto">
          <a:xfrm>
            <a:off x="4932040" y="3861048"/>
            <a:ext cx="1676400" cy="1042639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994" y="1307715"/>
            <a:ext cx="1661819" cy="111166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0"/>
          <a:stretch/>
        </p:blipFill>
        <p:spPr>
          <a:xfrm>
            <a:off x="4914473" y="5097982"/>
            <a:ext cx="1693967" cy="106732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711" y="2625650"/>
            <a:ext cx="1628922" cy="108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0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>
          <a:xfrm>
            <a:off x="2267744" y="332656"/>
            <a:ext cx="6120606" cy="523220"/>
          </a:xfrm>
        </p:spPr>
        <p:txBody>
          <a:bodyPr>
            <a:noAutofit/>
          </a:bodyPr>
          <a:lstStyle/>
          <a:p>
            <a:pPr eaLnBrk="1" hangingPunct="1"/>
            <a:r>
              <a:rPr lang="cs-CZ" sz="2000" b="1" dirty="0" smtClean="0"/>
              <a:t>OPRAVY A MODERNIZACE ELEKTRICKÝCH LOKOMOTIV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cs-CZ" sz="1800" b="1" dirty="0" smtClean="0">
                <a:solidFill>
                  <a:schemeClr val="tx2"/>
                </a:solidFill>
              </a:rPr>
              <a:t>Hlavní opravy a modernizace elektrických lokomotiv: </a:t>
            </a:r>
          </a:p>
          <a:p>
            <a:pPr eaLnBrk="1" hangingPunct="1">
              <a:defRPr/>
            </a:pPr>
            <a:r>
              <a:rPr lang="cs-CZ" sz="1600" dirty="0" smtClean="0">
                <a:solidFill>
                  <a:schemeClr val="tx2"/>
                </a:solidFill>
              </a:rPr>
              <a:t>stejnosměrné závislé trakce  (3 </a:t>
            </a:r>
            <a:r>
              <a:rPr lang="cs-CZ" sz="1600" dirty="0" err="1" smtClean="0">
                <a:solidFill>
                  <a:schemeClr val="tx2"/>
                </a:solidFill>
              </a:rPr>
              <a:t>kV</a:t>
            </a:r>
            <a:r>
              <a:rPr lang="cs-CZ" sz="1600" dirty="0" smtClean="0">
                <a:solidFill>
                  <a:schemeClr val="tx2"/>
                </a:solidFill>
              </a:rPr>
              <a:t>)</a:t>
            </a:r>
          </a:p>
          <a:p>
            <a:pPr eaLnBrk="1" hangingPunct="1">
              <a:defRPr/>
            </a:pPr>
            <a:r>
              <a:rPr lang="cs-CZ" sz="1600" dirty="0">
                <a:solidFill>
                  <a:schemeClr val="tx2"/>
                </a:solidFill>
              </a:rPr>
              <a:t>s</a:t>
            </a:r>
            <a:r>
              <a:rPr lang="cs-CZ" sz="1600" dirty="0" smtClean="0">
                <a:solidFill>
                  <a:schemeClr val="tx2"/>
                </a:solidFill>
              </a:rPr>
              <a:t>třídavé závislé trakce (25 </a:t>
            </a:r>
            <a:r>
              <a:rPr lang="cs-CZ" sz="1600" dirty="0" err="1" smtClean="0">
                <a:solidFill>
                  <a:schemeClr val="tx2"/>
                </a:solidFill>
              </a:rPr>
              <a:t>kV</a:t>
            </a:r>
            <a:r>
              <a:rPr lang="cs-CZ" sz="1600" dirty="0">
                <a:solidFill>
                  <a:schemeClr val="tx2"/>
                </a:solidFill>
              </a:rPr>
              <a:t> </a:t>
            </a:r>
            <a:r>
              <a:rPr lang="cs-CZ" sz="1600" dirty="0" smtClean="0">
                <a:solidFill>
                  <a:schemeClr val="tx2"/>
                </a:solidFill>
              </a:rPr>
              <a:t>a 50 Hz, 15 </a:t>
            </a:r>
            <a:r>
              <a:rPr lang="cs-CZ" sz="1600" dirty="0" err="1" smtClean="0">
                <a:solidFill>
                  <a:schemeClr val="tx2"/>
                </a:solidFill>
              </a:rPr>
              <a:t>kV</a:t>
            </a:r>
            <a:r>
              <a:rPr lang="cs-CZ" sz="1600" dirty="0" smtClean="0">
                <a:solidFill>
                  <a:schemeClr val="tx2"/>
                </a:solidFill>
              </a:rPr>
              <a:t> a 16 </a:t>
            </a:r>
            <a:r>
              <a:rPr lang="cs-CZ" sz="1600" baseline="30000" dirty="0" smtClean="0">
                <a:solidFill>
                  <a:schemeClr val="tx2"/>
                </a:solidFill>
              </a:rPr>
              <a:t>2/3 </a:t>
            </a:r>
            <a:r>
              <a:rPr lang="cs-CZ" sz="1600" dirty="0" smtClean="0">
                <a:solidFill>
                  <a:schemeClr val="tx2"/>
                </a:solidFill>
              </a:rPr>
              <a:t>Hz) </a:t>
            </a:r>
          </a:p>
          <a:p>
            <a:pPr eaLnBrk="1" hangingPunct="1">
              <a:defRPr/>
            </a:pPr>
            <a:r>
              <a:rPr lang="cs-CZ" sz="1600" dirty="0" err="1" smtClean="0">
                <a:solidFill>
                  <a:schemeClr val="tx2"/>
                </a:solidFill>
              </a:rPr>
              <a:t>dvousystémové</a:t>
            </a:r>
            <a:r>
              <a:rPr lang="cs-CZ" sz="1600" dirty="0" smtClean="0">
                <a:solidFill>
                  <a:schemeClr val="tx2"/>
                </a:solidFill>
              </a:rPr>
              <a:t> lokomotivy závislé trakce 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cs-CZ" sz="2400" b="1" dirty="0" smtClean="0"/>
          </a:p>
        </p:txBody>
      </p:sp>
      <p:sp>
        <p:nvSpPr>
          <p:cNvPr id="9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2D89CAA8-D545-4782-BA79-CDE893542759}" type="datetime1">
              <a:rPr lang="cs-CZ" smtClean="0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t="4182" b="4524"/>
          <a:stretch/>
        </p:blipFill>
        <p:spPr bwMode="auto">
          <a:xfrm>
            <a:off x="1379494" y="2492897"/>
            <a:ext cx="2688450" cy="173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 descr="C:\Documents and Settings\gulyas\Dokumenty\Data\CZ LOKO - obchodní agenda\2011\Veletrhy a prezentační akce\Vlečkaři 2011\P91647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5" b="7148"/>
          <a:stretch/>
        </p:blipFill>
        <p:spPr bwMode="auto">
          <a:xfrm>
            <a:off x="4311648" y="2492897"/>
            <a:ext cx="2688450" cy="17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" t="2412" b="2412"/>
          <a:stretch/>
        </p:blipFill>
        <p:spPr>
          <a:xfrm>
            <a:off x="1379494" y="4457107"/>
            <a:ext cx="2688450" cy="173620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5" b="4960"/>
          <a:stretch/>
        </p:blipFill>
        <p:spPr>
          <a:xfrm>
            <a:off x="4311648" y="4457107"/>
            <a:ext cx="2736304" cy="173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7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048598" cy="720080"/>
          </a:xfrm>
        </p:spPr>
        <p:txBody>
          <a:bodyPr anchor="t">
            <a:normAutofit fontScale="90000"/>
          </a:bodyPr>
          <a:lstStyle/>
          <a:p>
            <a:r>
              <a:rPr lang="cs-CZ" sz="2700" b="1" dirty="0"/>
              <a:t>VÝROBNÍ PROGRAM – ZÁKLADNÍ PŘEHLED</a:t>
            </a:r>
            <a:r>
              <a:rPr lang="cs-CZ" sz="2700" b="1" dirty="0" smtClean="0"/>
              <a:t/>
            </a:r>
            <a:br>
              <a:rPr lang="cs-CZ" sz="2700" b="1" dirty="0" smtClean="0"/>
            </a:br>
            <a:r>
              <a:rPr lang="cs-CZ" sz="2200" b="1" dirty="0" smtClean="0"/>
              <a:t>výroba, modernizace a opravy speciálních vozidel</a:t>
            </a:r>
          </a:p>
        </p:txBody>
      </p:sp>
      <p:sp>
        <p:nvSpPr>
          <p:cNvPr id="2457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sz="1800" b="1" dirty="0" smtClean="0">
                <a:solidFill>
                  <a:schemeClr val="tx2"/>
                </a:solidFill>
              </a:rPr>
              <a:t>Výroba, modernizace a opravy speciálních vozidel</a:t>
            </a:r>
          </a:p>
          <a:p>
            <a:pPr eaLnBrk="1" hangingPunct="1"/>
            <a:r>
              <a:rPr lang="cs-CZ" sz="1800" dirty="0">
                <a:solidFill>
                  <a:schemeClr val="tx2"/>
                </a:solidFill>
              </a:rPr>
              <a:t>m</a:t>
            </a:r>
            <a:r>
              <a:rPr lang="cs-CZ" sz="1800" dirty="0" smtClean="0">
                <a:solidFill>
                  <a:schemeClr val="tx2"/>
                </a:solidFill>
              </a:rPr>
              <a:t>otorové univerzální vozíky na údržbu tratí </a:t>
            </a:r>
          </a:p>
          <a:p>
            <a:pPr eaLnBrk="1" hangingPunct="1"/>
            <a:r>
              <a:rPr lang="cs-CZ" sz="1800" dirty="0" smtClean="0">
                <a:solidFill>
                  <a:schemeClr val="tx2"/>
                </a:solidFill>
              </a:rPr>
              <a:t>vozidla na údržbu trakčních a trolejových vedení </a:t>
            </a:r>
          </a:p>
        </p:txBody>
      </p:sp>
      <p:sp>
        <p:nvSpPr>
          <p:cNvPr id="12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087B11-24C9-4BEF-B5FA-A0A68AB89ABE}" type="datetimeFigureOut">
              <a:rPr lang="cs-CZ" sz="1500"/>
              <a:pPr>
                <a:defRPr/>
              </a:pPr>
              <a:t>13.3.2012</a:t>
            </a:fld>
            <a:endParaRPr lang="cs-CZ" sz="1500" dirty="0"/>
          </a:p>
        </p:txBody>
      </p:sp>
      <p:pic>
        <p:nvPicPr>
          <p:cNvPr id="24581" name="Picture 13" descr="P116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69159"/>
            <a:ext cx="1918447" cy="143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7" descr="MVTV2 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121" y="4835446"/>
            <a:ext cx="1941571" cy="145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 descr="Jihlava 12082010_MD 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869160"/>
            <a:ext cx="1940090" cy="143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479" y="2707426"/>
            <a:ext cx="2937367" cy="2089726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07426"/>
            <a:ext cx="4214030" cy="20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39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31840" y="116632"/>
            <a:ext cx="5256510" cy="864096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NOVÁ LOKOMOTIVNÍ RODINA CZ LOKO             </a:t>
            </a:r>
            <a:r>
              <a:rPr lang="cs-CZ" sz="2000" dirty="0"/>
              <a:t>uvedení na trh: </a:t>
            </a:r>
            <a:r>
              <a:rPr lang="cs-CZ" sz="2000" dirty="0" smtClean="0"/>
              <a:t>III</a:t>
            </a:r>
            <a:r>
              <a:rPr lang="cs-CZ" sz="2000" dirty="0"/>
              <a:t>. Q. 2012</a:t>
            </a:r>
            <a:r>
              <a:rPr lang="cs-CZ" sz="2700" dirty="0" smtClean="0"/>
              <a:t/>
            </a:r>
            <a:br>
              <a:rPr lang="cs-CZ" sz="2700" dirty="0" smtClean="0"/>
            </a:br>
            <a:r>
              <a:rPr lang="cs-CZ" sz="2700" dirty="0" smtClean="0"/>
              <a:t/>
            </a:r>
            <a:br>
              <a:rPr lang="cs-CZ" sz="2700" dirty="0" smtClean="0"/>
            </a:br>
            <a:endParaRPr lang="cs-CZ" sz="27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EBF3BE92-AC2D-4BCE-9E1D-5507F1099399}" type="datetime1">
              <a:rPr lang="cs-CZ" smtClean="0"/>
              <a:pPr>
                <a:defRPr/>
              </a:pPr>
              <a:t>13.3.2012</a:t>
            </a:fld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5116"/>
            <a:ext cx="5182135" cy="210061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5064"/>
            <a:ext cx="5702720" cy="2329708"/>
          </a:xfrm>
          <a:prstGeom prst="rect">
            <a:avLst/>
          </a:prstGeom>
        </p:spPr>
      </p:pic>
      <p:pic>
        <p:nvPicPr>
          <p:cNvPr id="8" name="Obrázek 7" descr="753_III_noname_P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2852936"/>
            <a:ext cx="4032448" cy="138904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9979" y="1230937"/>
            <a:ext cx="3103200" cy="136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4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Nadpis 1"/>
          <p:cNvSpPr txBox="1">
            <a:spLocks/>
          </p:cNvSpPr>
          <p:nvPr/>
        </p:nvSpPr>
        <p:spPr bwMode="auto">
          <a:xfrm>
            <a:off x="395288" y="4652963"/>
            <a:ext cx="20891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sz="1400" b="1">
                <a:solidFill>
                  <a:schemeClr val="bg1"/>
                </a:solidFill>
              </a:rPr>
              <a:t>CZ LOKO, a.s. </a:t>
            </a:r>
          </a:p>
          <a:p>
            <a:pPr eaLnBrk="1" hangingPunct="1"/>
            <a:r>
              <a:rPr lang="cs-CZ" sz="1400">
                <a:solidFill>
                  <a:schemeClr val="bg1"/>
                </a:solidFill>
              </a:rPr>
              <a:t>Semanínská 580 </a:t>
            </a:r>
          </a:p>
          <a:p>
            <a:pPr eaLnBrk="1" hangingPunct="1"/>
            <a:r>
              <a:rPr lang="cs-CZ" sz="1400">
                <a:solidFill>
                  <a:schemeClr val="bg1"/>
                </a:solidFill>
              </a:rPr>
              <a:t>560 02  Česká Třebová</a:t>
            </a:r>
          </a:p>
          <a:p>
            <a:pPr eaLnBrk="1" hangingPunct="1"/>
            <a:r>
              <a:rPr lang="cs-CZ" sz="1400">
                <a:solidFill>
                  <a:schemeClr val="bg1"/>
                </a:solidFill>
              </a:rPr>
              <a:t>Česká republika</a:t>
            </a:r>
          </a:p>
          <a:p>
            <a:pPr eaLnBrk="1" hangingPunct="1"/>
            <a:endParaRPr lang="cs-CZ" sz="1400">
              <a:solidFill>
                <a:schemeClr val="bg1"/>
              </a:solidFill>
            </a:endParaRPr>
          </a:p>
          <a:p>
            <a:pPr eaLnBrk="1" hangingPunct="1"/>
            <a:r>
              <a:rPr lang="pt-BR" sz="1400">
                <a:solidFill>
                  <a:schemeClr val="bg1"/>
                </a:solidFill>
              </a:rPr>
              <a:t>tel.: +420 325 518 811</a:t>
            </a:r>
          </a:p>
          <a:p>
            <a:pPr eaLnBrk="1" hangingPunct="1"/>
            <a:r>
              <a:rPr lang="pt-BR" sz="1400">
                <a:solidFill>
                  <a:schemeClr val="bg1"/>
                </a:solidFill>
              </a:rPr>
              <a:t>fax: +420 325 518 888</a:t>
            </a:r>
          </a:p>
          <a:p>
            <a:pPr eaLnBrk="1" hangingPunct="1"/>
            <a:r>
              <a:rPr lang="pt-BR" sz="1400">
                <a:solidFill>
                  <a:schemeClr val="bg1"/>
                </a:solidFill>
              </a:rPr>
              <a:t>e-mail: czloko@czloko.cz</a:t>
            </a:r>
            <a:endParaRPr lang="cs-CZ" sz="1400">
              <a:solidFill>
                <a:schemeClr val="bg1"/>
              </a:solidFill>
            </a:endParaRPr>
          </a:p>
          <a:p>
            <a:pPr eaLnBrk="1" hangingPunct="1"/>
            <a:r>
              <a:rPr lang="cs-CZ" sz="1400" b="1">
                <a:solidFill>
                  <a:schemeClr val="bg1"/>
                </a:solidFill>
              </a:rPr>
              <a:t>www.czloko.cz</a:t>
            </a:r>
          </a:p>
        </p:txBody>
      </p:sp>
      <p:sp>
        <p:nvSpPr>
          <p:cNvPr id="6148" name="Podnadpis 2"/>
          <p:cNvSpPr txBox="1">
            <a:spLocks/>
          </p:cNvSpPr>
          <p:nvPr/>
        </p:nvSpPr>
        <p:spPr bwMode="auto">
          <a:xfrm>
            <a:off x="3059113" y="2420938"/>
            <a:ext cx="33845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3200" b="1">
                <a:solidFill>
                  <a:srgbClr val="10498A"/>
                </a:solidFill>
              </a:rPr>
              <a:t>Děkujeme Vám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cs-CZ" sz="3200" b="1">
                <a:solidFill>
                  <a:srgbClr val="10498A"/>
                </a:solidFill>
              </a:rPr>
              <a:t>za pozornost.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blona_Prezentace_CZ_LOKO_monitor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Sablona_Prezentace_CZ_LOKO_monitor</Template>
  <TotalTime>271</TotalTime>
  <Words>731</Words>
  <Application>Microsoft Office PowerPoint</Application>
  <PresentationFormat>Předvádění na obrazovce (4:3)</PresentationFormat>
  <Paragraphs>177</Paragraphs>
  <Slides>23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4" baseType="lpstr">
      <vt:lpstr>Sablona_Prezentace_CZ_LOKO_monitor</vt:lpstr>
      <vt:lpstr>Realizace odborné praxe</vt:lpstr>
      <vt:lpstr>Prezentace aplikace PowerPoint</vt:lpstr>
      <vt:lpstr>ZAMĚŘENÍ A CÍL PROJEKTU</vt:lpstr>
      <vt:lpstr>FORMA A PROVEDENÍ PROJEKTU</vt:lpstr>
      <vt:lpstr>FOTO Z PROVEDENÍ PROJEKTU</vt:lpstr>
      <vt:lpstr>Prezentace aplikace PowerPoint</vt:lpstr>
      <vt:lpstr>OBSAH SEMINÁŘE</vt:lpstr>
      <vt:lpstr>FAKTA O SEMINÁŘI</vt:lpstr>
      <vt:lpstr> </vt:lpstr>
      <vt:lpstr>Prezentace aplikace PowerPoint</vt:lpstr>
      <vt:lpstr>PRAKTICKÁ VÝUKA UČŇŮ A STUDENTŮ</vt:lpstr>
      <vt:lpstr>SPOLUPRÁCE S VŠ a UNIVERZITAMI z ČR a SR</vt:lpstr>
      <vt:lpstr>Prezentace aplikace PowerPoint</vt:lpstr>
      <vt:lpstr>STRUKTURA SKUPINY CZ LOKO</vt:lpstr>
      <vt:lpstr>AKTIVITY, DODÁVKY, TERITORIA</vt:lpstr>
      <vt:lpstr>ZÁKLADNÍ EKONOMICKÉ UKAZATELE</vt:lpstr>
      <vt:lpstr>KVALITA – ISO CERTIFIKACE, ODBORNÁ OCENĚNÍ</vt:lpstr>
      <vt:lpstr>TECHNICKÉ A VÝROBNÍ KAPACITY</vt:lpstr>
      <vt:lpstr>VÝROBNÍ PROGRAM – ZÁKLADNÍ PŘEHLED výroba, modernizace a opravy dieselelektrických lokomotiv</vt:lpstr>
      <vt:lpstr>OPRAVY A MODERNIZACE ELEKTRICKÝCH LOKOMOTIV</vt:lpstr>
      <vt:lpstr>VÝROBNÍ PROGRAM – ZÁKLADNÍ PŘEHLED výroba, modernizace a opravy speciálních vozidel</vt:lpstr>
      <vt:lpstr>NOVÁ LOKOMOTIVNÍ RODINA CZ LOKO             uvedení na trh: III. Q. 2012  </vt:lpstr>
      <vt:lpstr>Prezentace aplikace PowerPoint</vt:lpstr>
    </vt:vector>
  </TitlesOfParts>
  <Company>CZ Loko, a.s.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Realizace odborné praxe</dc:title>
  <dc:creator>Čechura Roman</dc:creator>
  <cp:lastModifiedBy>Brancuzský Tomáš</cp:lastModifiedBy>
  <cp:revision>47</cp:revision>
  <dcterms:created xsi:type="dcterms:W3CDTF">2012-03-02T14:38:31Z</dcterms:created>
  <dcterms:modified xsi:type="dcterms:W3CDTF">2012-03-13T20:46:34Z</dcterms:modified>
</cp:coreProperties>
</file>