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3BF87A8-3988-4DA9-A123-0ED9357AFF29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E67DBD0-6F80-41FF-8A8A-EF27432F71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0936C-8383-483C-B77D-DA2F11F6BBFD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71E11-DC8C-4CF3-BDC9-955EF542B3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3C501-8E17-4295-95FB-E16DDED4B655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7DC12-8048-480E-ABEB-29E04AE2C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66E38-5982-42CA-9D8D-8D9C45A63E80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64118-232D-4DEB-96CE-E7E74BEC8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EB5D-45BA-4C88-AB6E-AD04A1576D9B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0CB7D-7652-4184-A694-D51F8E1ED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5ECE-ACDE-4B54-B4E4-2304B8125D7C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C6724-BA27-4103-B877-551795F3E1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2D90E-899A-43E1-99BA-C31194751585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C244D-09ED-4358-A3E4-86CE73674D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CBC03-421B-4A55-8F44-67630B6726B7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51CCC-031E-43FC-9664-F06CBF20CE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6A8D5-4F81-469B-B806-FD18ACFD1EEB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91A77-AE9B-4582-8FBA-7E464C8CF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2D57F-5A14-471D-BB58-5D15D473FE42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EA4D4-D36F-4B95-AB0C-8980671C7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4C77B-886C-41C7-9093-FC565B6E42A0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2A181-2C3A-4161-8107-08F8FEA85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9A24-0ED0-4619-9CD6-1636E5E851E2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DA436-9FDC-4656-9C42-47BB50C8F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20638" y="0"/>
            <a:ext cx="9164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4ACAA7-DA6E-4373-8702-8FB99679F043}" type="datetime1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2B8CF0-9279-4148-BDE2-A4EBA6213F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logo_velk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143000"/>
            <a:ext cx="3581400" cy="3949899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267200" y="1143000"/>
            <a:ext cx="4343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 smtClean="0">
                <a:solidFill>
                  <a:schemeClr val="bg1"/>
                </a:solidFill>
              </a:rPr>
              <a:t>STŘEDNÍ ODBORNÉ UČILIŠTĚ ELEKTROTECHNICKÉ PLZEŇ</a:t>
            </a:r>
            <a:endParaRPr lang="cs-CZ" sz="4000" dirty="0">
              <a:solidFill>
                <a:schemeClr val="bg1"/>
              </a:solidFill>
            </a:endParaRPr>
          </a:p>
          <a:p>
            <a:r>
              <a:rPr lang="cs-CZ" sz="3200" dirty="0" err="1" smtClean="0">
                <a:solidFill>
                  <a:schemeClr val="bg1"/>
                </a:solidFill>
              </a:rPr>
              <a:t>Vejprnická</a:t>
            </a:r>
            <a:r>
              <a:rPr lang="cs-CZ" sz="3200" dirty="0" smtClean="0">
                <a:solidFill>
                  <a:schemeClr val="bg1"/>
                </a:solidFill>
              </a:rPr>
              <a:t> 56</a:t>
            </a:r>
          </a:p>
          <a:p>
            <a:r>
              <a:rPr lang="cs-CZ" sz="3200" dirty="0" smtClean="0">
                <a:solidFill>
                  <a:schemeClr val="bg1"/>
                </a:solidFill>
              </a:rPr>
              <a:t>318 00 Plzeň</a:t>
            </a:r>
          </a:p>
          <a:p>
            <a:r>
              <a:rPr lang="cs-CZ" sz="3200" dirty="0" smtClean="0">
                <a:solidFill>
                  <a:schemeClr val="bg1"/>
                </a:solidFill>
              </a:rPr>
              <a:t>www.</a:t>
            </a:r>
            <a:r>
              <a:rPr lang="cs-CZ" sz="3200" dirty="0" err="1" smtClean="0">
                <a:solidFill>
                  <a:schemeClr val="bg1"/>
                </a:solidFill>
              </a:rPr>
              <a:t>souepl.cz</a:t>
            </a:r>
            <a:endParaRPr lang="cs-CZ" sz="3200" dirty="0">
              <a:solidFill>
                <a:schemeClr val="bg1"/>
              </a:solidFill>
            </a:endParaRPr>
          </a:p>
        </p:txBody>
      </p:sp>
      <p:pic>
        <p:nvPicPr>
          <p:cNvPr id="7" name="Obrázek 6" descr="logo_opv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pic>
        <p:nvPicPr>
          <p:cNvPr id="12" name="Obrázek 11" descr="plan kalendar2011-le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4307968" cy="6348732"/>
          </a:xfrm>
          <a:prstGeom prst="rect">
            <a:avLst/>
          </a:prstGeom>
        </p:spPr>
      </p:pic>
      <p:sp>
        <p:nvSpPr>
          <p:cNvPr id="19" name="TextovéPole 18"/>
          <p:cNvSpPr txBox="1"/>
          <p:nvPr/>
        </p:nvSpPr>
        <p:spPr>
          <a:xfrm>
            <a:off x="4648200" y="381000"/>
            <a:ext cx="4038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bg1"/>
                </a:solidFill>
              </a:rPr>
              <a:t>Efektivní, smysluplný odborný výcvik </a:t>
            </a:r>
            <a:endParaRPr lang="cs-CZ" sz="2000" dirty="0" smtClean="0">
              <a:solidFill>
                <a:schemeClr val="bg1"/>
              </a:solidFill>
            </a:endParaRPr>
          </a:p>
          <a:p>
            <a:r>
              <a:rPr lang="cs-CZ" sz="2000" dirty="0" smtClean="0">
                <a:solidFill>
                  <a:schemeClr val="bg1"/>
                </a:solidFill>
              </a:rPr>
              <a:t>žáků </a:t>
            </a:r>
            <a:r>
              <a:rPr lang="cs-CZ" sz="2000" dirty="0">
                <a:solidFill>
                  <a:schemeClr val="bg1"/>
                </a:solidFill>
              </a:rPr>
              <a:t>se neobejde bez spolupráce </a:t>
            </a:r>
            <a:endParaRPr lang="cs-CZ" sz="2000" dirty="0" smtClean="0">
              <a:solidFill>
                <a:schemeClr val="bg1"/>
              </a:solidFill>
            </a:endParaRPr>
          </a:p>
          <a:p>
            <a:r>
              <a:rPr lang="cs-CZ" sz="2000" dirty="0" smtClean="0">
                <a:solidFill>
                  <a:schemeClr val="bg1"/>
                </a:solidFill>
              </a:rPr>
              <a:t>s</a:t>
            </a:r>
            <a:r>
              <a:rPr lang="cs-CZ" sz="2000" dirty="0">
                <a:solidFill>
                  <a:schemeClr val="bg1"/>
                </a:solidFill>
              </a:rPr>
              <a:t> firmami, ostatními školami </a:t>
            </a:r>
            <a:endParaRPr lang="cs-CZ" sz="2000" dirty="0" smtClean="0">
              <a:solidFill>
                <a:schemeClr val="bg1"/>
              </a:solidFill>
            </a:endParaRPr>
          </a:p>
          <a:p>
            <a:r>
              <a:rPr lang="cs-CZ" sz="2000" dirty="0" smtClean="0">
                <a:solidFill>
                  <a:schemeClr val="bg1"/>
                </a:solidFill>
              </a:rPr>
              <a:t>a </a:t>
            </a:r>
            <a:r>
              <a:rPr lang="cs-CZ" sz="2000" dirty="0">
                <a:solidFill>
                  <a:schemeClr val="bg1"/>
                </a:solidFill>
              </a:rPr>
              <a:t>úřady práce.</a:t>
            </a:r>
          </a:p>
          <a:p>
            <a:endParaRPr lang="cs-CZ" dirty="0"/>
          </a:p>
        </p:txBody>
      </p:sp>
      <p:pic>
        <p:nvPicPr>
          <p:cNvPr id="20" name="Obrázek 19" descr="DSCI03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1905000"/>
            <a:ext cx="2971800" cy="2338466"/>
          </a:xfrm>
          <a:prstGeom prst="rect">
            <a:avLst/>
          </a:prstGeom>
        </p:spPr>
      </p:pic>
      <p:pic>
        <p:nvPicPr>
          <p:cNvPr id="21" name="Obrázek 20" descr="P21200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0" y="4495800"/>
            <a:ext cx="2057400" cy="19771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304800" y="381001"/>
            <a:ext cx="8534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chemeClr val="bg1"/>
                </a:solidFill>
              </a:rPr>
              <a:t>Výuka </a:t>
            </a:r>
            <a:r>
              <a:rPr lang="cs-CZ" sz="2400" dirty="0">
                <a:solidFill>
                  <a:schemeClr val="bg1"/>
                </a:solidFill>
              </a:rPr>
              <a:t>odborného výcviku patří mezi priority </a:t>
            </a:r>
            <a:r>
              <a:rPr lang="cs-CZ" sz="2400" dirty="0" smtClean="0">
                <a:solidFill>
                  <a:schemeClr val="bg1"/>
                </a:solidFill>
              </a:rPr>
              <a:t>vedení Středního </a:t>
            </a:r>
            <a:r>
              <a:rPr lang="cs-CZ" sz="2400" dirty="0">
                <a:solidFill>
                  <a:schemeClr val="bg1"/>
                </a:solidFill>
              </a:rPr>
              <a:t>odborného učiliště elektrotechnického Plzeň. </a:t>
            </a:r>
            <a:endParaRPr lang="cs-CZ" sz="2400" dirty="0" smtClean="0">
              <a:solidFill>
                <a:schemeClr val="bg1"/>
              </a:solidFill>
            </a:endParaRPr>
          </a:p>
          <a:p>
            <a:r>
              <a:rPr lang="cs-CZ" sz="2400" dirty="0" smtClean="0">
                <a:solidFill>
                  <a:schemeClr val="bg1"/>
                </a:solidFill>
              </a:rPr>
              <a:t>Důkazem </a:t>
            </a:r>
            <a:r>
              <a:rPr lang="cs-CZ" sz="2400" dirty="0">
                <a:solidFill>
                  <a:schemeClr val="bg1"/>
                </a:solidFill>
              </a:rPr>
              <a:t>je vysoká technická úroveň vybavení </a:t>
            </a:r>
            <a:r>
              <a:rPr lang="cs-CZ" sz="2400" dirty="0" smtClean="0">
                <a:solidFill>
                  <a:schemeClr val="bg1"/>
                </a:solidFill>
              </a:rPr>
              <a:t>odborných </a:t>
            </a:r>
            <a:r>
              <a:rPr lang="cs-CZ" sz="2400" dirty="0">
                <a:solidFill>
                  <a:schemeClr val="bg1"/>
                </a:solidFill>
              </a:rPr>
              <a:t>dílen a zejména intenzivní spolupráce </a:t>
            </a:r>
            <a:r>
              <a:rPr lang="cs-CZ" sz="2400" dirty="0" smtClean="0">
                <a:solidFill>
                  <a:schemeClr val="bg1"/>
                </a:solidFill>
              </a:rPr>
              <a:t>s</a:t>
            </a:r>
            <a:r>
              <a:rPr lang="cs-CZ" sz="2400" dirty="0">
                <a:solidFill>
                  <a:schemeClr val="bg1"/>
                </a:solidFill>
              </a:rPr>
              <a:t> firemním </a:t>
            </a:r>
            <a:r>
              <a:rPr lang="cs-CZ" sz="2400" dirty="0" smtClean="0">
                <a:solidFill>
                  <a:schemeClr val="bg1"/>
                </a:solidFill>
              </a:rPr>
              <a:t>světem. </a:t>
            </a:r>
          </a:p>
          <a:p>
            <a:endParaRPr lang="cs-CZ" sz="2000" dirty="0" smtClean="0">
              <a:solidFill>
                <a:schemeClr val="bg1"/>
              </a:solidFill>
            </a:endParaRPr>
          </a:p>
          <a:p>
            <a:r>
              <a:rPr lang="cs-CZ" sz="2000" b="1" dirty="0" smtClean="0">
                <a:solidFill>
                  <a:schemeClr val="bg1"/>
                </a:solidFill>
              </a:rPr>
              <a:t>Právě firmy </a:t>
            </a:r>
            <a:r>
              <a:rPr lang="cs-CZ" sz="2000" b="1" dirty="0">
                <a:solidFill>
                  <a:schemeClr val="bg1"/>
                </a:solidFill>
              </a:rPr>
              <a:t>a jejich aktuální i </a:t>
            </a:r>
            <a:r>
              <a:rPr lang="cs-CZ" sz="2000" b="1" dirty="0" smtClean="0">
                <a:solidFill>
                  <a:schemeClr val="bg1"/>
                </a:solidFill>
              </a:rPr>
              <a:t>budoucí potřeby </a:t>
            </a:r>
            <a:r>
              <a:rPr lang="cs-CZ" sz="2000" b="1" dirty="0">
                <a:solidFill>
                  <a:schemeClr val="bg1"/>
                </a:solidFill>
              </a:rPr>
              <a:t>jsou tím </a:t>
            </a:r>
            <a:r>
              <a:rPr lang="cs-CZ" sz="2000" b="1" dirty="0" smtClean="0">
                <a:solidFill>
                  <a:schemeClr val="bg1"/>
                </a:solidFill>
              </a:rPr>
              <a:t>správným </a:t>
            </a:r>
            <a:r>
              <a:rPr lang="cs-CZ" sz="2000" b="1" dirty="0">
                <a:solidFill>
                  <a:schemeClr val="bg1"/>
                </a:solidFill>
              </a:rPr>
              <a:t>palivem pro chod srdce </a:t>
            </a:r>
            <a:r>
              <a:rPr lang="cs-CZ" sz="2000" b="1" dirty="0" smtClean="0">
                <a:solidFill>
                  <a:schemeClr val="bg1"/>
                </a:solidFill>
              </a:rPr>
              <a:t>školy – </a:t>
            </a:r>
            <a:r>
              <a:rPr lang="cs-CZ" sz="2000" b="1" dirty="0">
                <a:solidFill>
                  <a:schemeClr val="bg1"/>
                </a:solidFill>
              </a:rPr>
              <a:t>odborného výcviku a praxe</a:t>
            </a:r>
            <a:r>
              <a:rPr lang="cs-CZ" sz="2000" b="1" dirty="0" smtClean="0">
                <a:solidFill>
                  <a:schemeClr val="bg1"/>
                </a:solidFill>
              </a:rPr>
              <a:t>.</a:t>
            </a:r>
            <a:endParaRPr lang="cs-CZ" sz="2000" b="1" dirty="0">
              <a:solidFill>
                <a:schemeClr val="bg1"/>
              </a:solidFill>
            </a:endParaRPr>
          </a:p>
        </p:txBody>
      </p:sp>
      <p:pic>
        <p:nvPicPr>
          <p:cNvPr id="5" name="Obrázek 4" descr="P10102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495" y="3276600"/>
            <a:ext cx="3992105" cy="3241297"/>
          </a:xfrm>
          <a:prstGeom prst="rect">
            <a:avLst/>
          </a:prstGeom>
        </p:spPr>
      </p:pic>
      <p:pic>
        <p:nvPicPr>
          <p:cNvPr id="6" name="Obrázek 5" descr="P10102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3124200"/>
            <a:ext cx="3759542" cy="2817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</a:rPr>
              <a:t>Problematika odborného výcviku 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</a:t>
            </a:r>
            <a:r>
              <a:rPr lang="cs-CZ" sz="2400" dirty="0">
                <a:solidFill>
                  <a:schemeClr val="bg1"/>
                </a:solidFill>
              </a:rPr>
              <a:t>se odehrává v několika rovinách</a:t>
            </a:r>
            <a:r>
              <a:rPr lang="cs-CZ" sz="2400" dirty="0" smtClean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04800" y="144780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2000" dirty="0" smtClean="0">
                <a:solidFill>
                  <a:schemeClr val="bg1"/>
                </a:solidFill>
              </a:rPr>
              <a:t>- spolupráce Elektrotechnického cechu Plzeňského regionu se školou formou  odborných exkurzí, proškolování žáků, vzdělávání učitelů odborných předmětů a odborného výcviku</a:t>
            </a:r>
            <a:endParaRPr lang="cs-CZ" sz="2000" dirty="0" smtClean="0"/>
          </a:p>
        </p:txBody>
      </p:sp>
      <p:pic>
        <p:nvPicPr>
          <p:cNvPr id="9" name="Obrázek 8" descr="phoca_thumb_l_pisemna_mat_zkouska_6_4_2010_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590800"/>
            <a:ext cx="2743200" cy="2053114"/>
          </a:xfrm>
          <a:prstGeom prst="rect">
            <a:avLst/>
          </a:prstGeom>
        </p:spPr>
      </p:pic>
      <p:pic>
        <p:nvPicPr>
          <p:cNvPr id="10" name="Obrázek 9" descr="phoca_thumb_l_pisemna_mat_zkouska_6_4_2010_0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4419600"/>
            <a:ext cx="2946187" cy="2205037"/>
          </a:xfrm>
          <a:prstGeom prst="rect">
            <a:avLst/>
          </a:prstGeom>
        </p:spPr>
      </p:pic>
      <p:pic>
        <p:nvPicPr>
          <p:cNvPr id="11" name="Obrázek 10" descr="obr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19600" y="2590800"/>
            <a:ext cx="3810000" cy="2370566"/>
          </a:xfrm>
          <a:prstGeom prst="rect">
            <a:avLst/>
          </a:prstGeom>
        </p:spPr>
      </p:pic>
      <p:pic>
        <p:nvPicPr>
          <p:cNvPr id="12" name="Obrázek 11" descr="obr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62400" y="4800600"/>
            <a:ext cx="2705855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</a:rPr>
              <a:t>Problematika odborného výcviku 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</a:t>
            </a:r>
            <a:r>
              <a:rPr lang="cs-CZ" sz="2400" dirty="0">
                <a:solidFill>
                  <a:schemeClr val="bg1"/>
                </a:solidFill>
              </a:rPr>
              <a:t>se odehrává v několika rovinách</a:t>
            </a:r>
            <a:r>
              <a:rPr lang="cs-CZ" sz="2400" dirty="0" smtClean="0">
                <a:solidFill>
                  <a:schemeClr val="bg1"/>
                </a:solidFill>
              </a:rPr>
              <a:t>:</a:t>
            </a:r>
          </a:p>
        </p:txBody>
      </p:sp>
      <p:pic>
        <p:nvPicPr>
          <p:cNvPr id="6" name="Obrázek 5" descr="0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2895600"/>
            <a:ext cx="2743200" cy="1683902"/>
          </a:xfrm>
          <a:prstGeom prst="rect">
            <a:avLst/>
          </a:prstGeom>
        </p:spPr>
      </p:pic>
      <p:pic>
        <p:nvPicPr>
          <p:cNvPr id="7" name="Obrázek 6" descr="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3124200"/>
            <a:ext cx="1676400" cy="1478682"/>
          </a:xfrm>
          <a:prstGeom prst="rect">
            <a:avLst/>
          </a:prstGeom>
        </p:spPr>
      </p:pic>
      <p:pic>
        <p:nvPicPr>
          <p:cNvPr id="9" name="Obrázek 8" descr="0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22986" y="3200400"/>
            <a:ext cx="2317251" cy="1600200"/>
          </a:xfrm>
          <a:prstGeom prst="rect">
            <a:avLst/>
          </a:prstGeom>
        </p:spPr>
      </p:pic>
      <p:pic>
        <p:nvPicPr>
          <p:cNvPr id="10" name="Obrázek 9" descr="P101098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43200" y="5029200"/>
            <a:ext cx="1924050" cy="1524000"/>
          </a:xfrm>
          <a:prstGeom prst="rect">
            <a:avLst/>
          </a:prstGeom>
        </p:spPr>
      </p:pic>
      <p:pic>
        <p:nvPicPr>
          <p:cNvPr id="11" name="Obrázek 10" descr="P70173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" y="4876800"/>
            <a:ext cx="2057400" cy="166322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52400" y="1447800"/>
            <a:ext cx="8763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2000" dirty="0" smtClean="0">
                <a:solidFill>
                  <a:schemeClr val="bg1"/>
                </a:solidFill>
              </a:rPr>
              <a:t>-spolupráce </a:t>
            </a:r>
            <a:r>
              <a:rPr lang="cs-CZ" sz="2000" dirty="0">
                <a:solidFill>
                  <a:schemeClr val="bg1"/>
                </a:solidFill>
              </a:rPr>
              <a:t>s konkrétními firmami, které významným způsobem </a:t>
            </a:r>
            <a:r>
              <a:rPr lang="cs-CZ" sz="2000" dirty="0" smtClean="0">
                <a:solidFill>
                  <a:schemeClr val="bg1"/>
                </a:solidFill>
              </a:rPr>
              <a:t>začaly podporovat </a:t>
            </a:r>
            <a:r>
              <a:rPr lang="cs-CZ" sz="2000" dirty="0">
                <a:solidFill>
                  <a:schemeClr val="bg1"/>
                </a:solidFill>
              </a:rPr>
              <a:t>odborný výcvik a spolupráce dále pokračovala v poskytování materiální pomoci při vybavování dílen moderními pomůckami a přístroji. Kooperace vyústila ve společné vybudování vzdělávacích středisek určených nejen pro praktickou výuku našich žáků, ale i zaměstnanců firem a jejich partnerů.</a:t>
            </a:r>
          </a:p>
        </p:txBody>
      </p:sp>
      <p:pic>
        <p:nvPicPr>
          <p:cNvPr id="13" name="Obrázek 12" descr="P102001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53000" y="5029200"/>
            <a:ext cx="1828800" cy="1434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</a:rPr>
              <a:t>Problematika odborného výcviku 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</a:t>
            </a:r>
            <a:r>
              <a:rPr lang="cs-CZ" sz="2400" dirty="0">
                <a:solidFill>
                  <a:schemeClr val="bg1"/>
                </a:solidFill>
              </a:rPr>
              <a:t>se odehrává v několika rovinách</a:t>
            </a:r>
            <a:r>
              <a:rPr lang="cs-CZ" sz="2400" dirty="0" smtClean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52400" y="1447800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chemeClr val="bg1"/>
                </a:solidFill>
              </a:rPr>
              <a:t>- spolupráce </a:t>
            </a:r>
            <a:r>
              <a:rPr lang="cs-CZ" sz="2000" dirty="0">
                <a:solidFill>
                  <a:schemeClr val="bg1"/>
                </a:solidFill>
              </a:rPr>
              <a:t>v oblasti umisťování žáků v rámci odborného výcviku a odborných praxí přímo ve firmách. V současné době spolupracujeme s padesáti firmami v Plzeňském kraji. Jedná se nejen o odborné práce ve firmách rodinného typu, ale i o práce ve velkých významných firmách</a:t>
            </a:r>
            <a:r>
              <a:rPr lang="cs-CZ" sz="2000" dirty="0" smtClean="0">
                <a:solidFill>
                  <a:schemeClr val="bg1"/>
                </a:solidFill>
              </a:rPr>
              <a:t>.</a:t>
            </a:r>
            <a:endParaRPr lang="cs-CZ" sz="2000" dirty="0">
              <a:solidFill>
                <a:schemeClr val="bg1"/>
              </a:solidFill>
            </a:endParaRPr>
          </a:p>
        </p:txBody>
      </p:sp>
      <p:pic>
        <p:nvPicPr>
          <p:cNvPr id="7" name="Obrázek 6" descr="DSC002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4876800"/>
            <a:ext cx="2387600" cy="1790700"/>
          </a:xfrm>
          <a:prstGeom prst="rect">
            <a:avLst/>
          </a:prstGeom>
        </p:spPr>
      </p:pic>
      <p:pic>
        <p:nvPicPr>
          <p:cNvPr id="9" name="Obrázek 8" descr="P21000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2895600"/>
            <a:ext cx="2908300" cy="1831466"/>
          </a:xfrm>
          <a:prstGeom prst="rect">
            <a:avLst/>
          </a:prstGeom>
        </p:spPr>
      </p:pic>
      <p:pic>
        <p:nvPicPr>
          <p:cNvPr id="10" name="Obrázek 9" descr="P20800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38600" y="2895600"/>
            <a:ext cx="4423834" cy="2922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52400" y="144780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chemeClr val="bg1"/>
                </a:solidFill>
              </a:rPr>
              <a:t>-</a:t>
            </a:r>
            <a:endParaRPr lang="cs-CZ" sz="2000" dirty="0">
              <a:solidFill>
                <a:schemeClr val="bg1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52400" y="1447800"/>
            <a:ext cx="876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2000" dirty="0" smtClean="0">
                <a:solidFill>
                  <a:schemeClr val="bg1"/>
                </a:solidFill>
              </a:rPr>
              <a:t>- spolupráce s firmami v oblasti produktivních prací pro firmy. V současné době provádíme převíjení elektromotorů do 3 kW a osazování s montážemi speciálních elektrických rozvaděčů pro arabský stát Sultanát Omán.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</a:rPr>
              <a:t>Problematika odborného výcviku 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</a:t>
            </a:r>
            <a:r>
              <a:rPr lang="cs-CZ" sz="2400" dirty="0">
                <a:solidFill>
                  <a:schemeClr val="bg1"/>
                </a:solidFill>
              </a:rPr>
              <a:t>se odehrává v několika rovinách</a:t>
            </a:r>
            <a:r>
              <a:rPr lang="cs-CZ" sz="2400" dirty="0" smtClean="0">
                <a:solidFill>
                  <a:schemeClr val="bg1"/>
                </a:solidFill>
              </a:rPr>
              <a:t>:</a:t>
            </a:r>
          </a:p>
        </p:txBody>
      </p:sp>
      <p:pic>
        <p:nvPicPr>
          <p:cNvPr id="10" name="Obrázek 9" descr="Fotografie00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667000"/>
            <a:ext cx="3352800" cy="2510511"/>
          </a:xfrm>
          <a:prstGeom prst="rect">
            <a:avLst/>
          </a:prstGeom>
        </p:spPr>
      </p:pic>
      <p:pic>
        <p:nvPicPr>
          <p:cNvPr id="11" name="Obrázek 10" descr="Fotografie00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2819400"/>
            <a:ext cx="3968853" cy="2971800"/>
          </a:xfrm>
          <a:prstGeom prst="rect">
            <a:avLst/>
          </a:prstGeom>
        </p:spPr>
      </p:pic>
      <p:pic>
        <p:nvPicPr>
          <p:cNvPr id="12" name="Obrázek 11" descr="290px-Oman_(orthographic_projection)_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4400" y="5410200"/>
            <a:ext cx="1228725" cy="1228725"/>
          </a:xfrm>
          <a:prstGeom prst="rect">
            <a:avLst/>
          </a:prstGeom>
        </p:spPr>
      </p:pic>
      <p:pic>
        <p:nvPicPr>
          <p:cNvPr id="13" name="Obrázek 12" descr="110px-Flag_of_Oman_sv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81200" y="6324600"/>
            <a:ext cx="6096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Odborný výcvik </a:t>
            </a:r>
            <a:r>
              <a:rPr lang="cs-CZ" sz="2400" dirty="0">
                <a:solidFill>
                  <a:schemeClr val="bg1"/>
                </a:solidFill>
              </a:rPr>
              <a:t>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</a:t>
            </a:r>
            <a:r>
              <a:rPr lang="cs-CZ" sz="2400" dirty="0">
                <a:solidFill>
                  <a:schemeClr val="bg1"/>
                </a:solidFill>
              </a:rPr>
              <a:t>se odehrává </a:t>
            </a:r>
            <a:r>
              <a:rPr lang="cs-CZ" sz="2400" dirty="0" smtClean="0">
                <a:solidFill>
                  <a:schemeClr val="bg1"/>
                </a:solidFill>
              </a:rPr>
              <a:t>v 50 firmách: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52400" y="1447801"/>
            <a:ext cx="8763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hangingPunct="1"/>
            <a:r>
              <a:rPr lang="cs-CZ" sz="2000" b="1" dirty="0" smtClean="0">
                <a:solidFill>
                  <a:schemeClr val="bg1"/>
                </a:solidFill>
              </a:rPr>
              <a:t>KAPPENBERGER + BRAUN, </a:t>
            </a:r>
            <a:r>
              <a:rPr lang="cs-CZ" sz="2000" b="1" dirty="0" err="1" smtClean="0">
                <a:solidFill>
                  <a:schemeClr val="bg1"/>
                </a:solidFill>
              </a:rPr>
              <a:t>Elektro</a:t>
            </a:r>
            <a:r>
              <a:rPr lang="cs-CZ" sz="2000" b="1" dirty="0" smtClean="0">
                <a:solidFill>
                  <a:schemeClr val="bg1"/>
                </a:solidFill>
              </a:rPr>
              <a:t>-Technik spol. s r.o.</a:t>
            </a:r>
          </a:p>
          <a:p>
            <a:pPr hangingPunct="0"/>
            <a:r>
              <a:rPr lang="cs-CZ" sz="2000" dirty="0" smtClean="0">
                <a:solidFill>
                  <a:schemeClr val="bg1"/>
                </a:solidFill>
              </a:rPr>
              <a:t> - spolupráce 15 let, umožňují konání výrobní praxe žáků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firma podporuje aktivity učiliště (výstavy, soutěže, odborné semináře), poskytuje podporu i v přípravě žáků k prvnímu zaměstnání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v průběhu školního roku se ve firmě vystřídá 8 – 10 žáků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možnost brigádnické práce v době prázdnin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ve firmě pracuje za období 12 bývalých žáků</a:t>
            </a:r>
          </a:p>
          <a:p>
            <a:pPr hangingPunct="0">
              <a:buFontTx/>
              <a:buChar char="-"/>
            </a:pPr>
            <a:endParaRPr lang="cs-CZ" sz="2000" dirty="0" smtClean="0">
              <a:solidFill>
                <a:schemeClr val="bg1"/>
              </a:solidFill>
            </a:endParaRPr>
          </a:p>
          <a:p>
            <a:pPr lvl="0" hangingPunct="0"/>
            <a:r>
              <a:rPr lang="cs-CZ" sz="2000" b="1" dirty="0" smtClean="0">
                <a:solidFill>
                  <a:schemeClr val="bg1"/>
                </a:solidFill>
              </a:rPr>
              <a:t>CHRIST CAR WASH s.r.o. 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spolupráce 10  let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firma podporuje učiliště dodávkami přebytečného elektromateriálu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ve firmě se vystřídá 5 žáků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firma nabízí žákům brigády v době prázdnin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ve firmě pracuje za období 8 bývalých žáků</a:t>
            </a:r>
          </a:p>
          <a:p>
            <a:pPr lvl="0"/>
            <a:endParaRPr lang="cs-CZ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Odborný výcvik </a:t>
            </a:r>
            <a:r>
              <a:rPr lang="cs-CZ" sz="2400" dirty="0">
                <a:solidFill>
                  <a:schemeClr val="bg1"/>
                </a:solidFill>
              </a:rPr>
              <a:t>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</a:t>
            </a:r>
            <a:r>
              <a:rPr lang="cs-CZ" sz="2400" dirty="0">
                <a:solidFill>
                  <a:schemeClr val="bg1"/>
                </a:solidFill>
              </a:rPr>
              <a:t>se odehrává </a:t>
            </a:r>
            <a:r>
              <a:rPr lang="cs-CZ" sz="2400" dirty="0" smtClean="0">
                <a:solidFill>
                  <a:schemeClr val="bg1"/>
                </a:solidFill>
              </a:rPr>
              <a:t>v 50 firmách: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52400" y="1447801"/>
            <a:ext cx="8763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hangingPunct="0"/>
            <a:r>
              <a:rPr lang="cs-CZ" sz="2000" b="1" dirty="0" smtClean="0">
                <a:solidFill>
                  <a:schemeClr val="bg1"/>
                </a:solidFill>
              </a:rPr>
              <a:t>ŠKODA TRANSPORTATION a.s.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spolupráce 12 roků 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žákům nabízí velkou rozmanitost odborných činností (přípravné práce, zapojování rozvodů na nejmodernějších elektrických kolejových vozidlech, účast na měření a výstupním zkoušení)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ve firmě se vystřídá 10 žáků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firma nabízí brigády v době prázdnin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firma zaměstnala 75 žáků v rámci odborného výcviku 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6 žáků po škole ve firmě zůstalo</a:t>
            </a:r>
          </a:p>
          <a:p>
            <a:pPr hangingPunct="0"/>
            <a:endParaRPr lang="cs-CZ" sz="2000" dirty="0" smtClean="0">
              <a:solidFill>
                <a:schemeClr val="bg1"/>
              </a:solidFill>
            </a:endParaRPr>
          </a:p>
          <a:p>
            <a:pPr lvl="0" hangingPunct="0"/>
            <a:r>
              <a:rPr lang="cs-CZ" sz="2000" b="1" dirty="0" smtClean="0">
                <a:solidFill>
                  <a:schemeClr val="bg1"/>
                </a:solidFill>
              </a:rPr>
              <a:t>DIOSS NÝŘANY, a.s.</a:t>
            </a:r>
          </a:p>
          <a:p>
            <a:pPr hangingPunct="0"/>
            <a:r>
              <a:rPr lang="cs-CZ" sz="2000" dirty="0" smtClean="0">
                <a:solidFill>
                  <a:schemeClr val="bg1"/>
                </a:solidFill>
              </a:rPr>
              <a:t> - firma s učilištěm spolupracuje 11 roků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ve firmě se vystřídá 5 žáků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trvalé zaměstnání získalo 11 žáků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další žáci konají brigádu v době prázdnin</a:t>
            </a:r>
          </a:p>
          <a:p>
            <a:pPr hangingPunct="0">
              <a:buFontTx/>
              <a:buChar char="-"/>
            </a:pPr>
            <a:r>
              <a:rPr lang="cs-CZ" sz="2000" dirty="0" smtClean="0">
                <a:solidFill>
                  <a:schemeClr val="bg1"/>
                </a:solidFill>
              </a:rPr>
              <a:t> celkově firma zaměstnala  60 žáků v rámci odborného výcviku </a:t>
            </a:r>
          </a:p>
          <a:p>
            <a:pPr hangingPunct="0"/>
            <a:r>
              <a:rPr lang="cs-CZ" sz="2000" dirty="0" smtClean="0">
                <a:solidFill>
                  <a:schemeClr val="bg1"/>
                </a:solidFill>
              </a:rPr>
              <a:t> </a:t>
            </a:r>
          </a:p>
          <a:p>
            <a:pPr lvl="0"/>
            <a:endParaRPr lang="cs-CZ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Odborný výcvik </a:t>
            </a:r>
            <a:r>
              <a:rPr lang="cs-CZ" sz="2400" dirty="0">
                <a:solidFill>
                  <a:schemeClr val="bg1"/>
                </a:solidFill>
              </a:rPr>
              <a:t>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a odborné soutěže podporované firmami:</a:t>
            </a:r>
          </a:p>
        </p:txBody>
      </p:sp>
      <p:pic>
        <p:nvPicPr>
          <p:cNvPr id="1026" name="Picture 2" descr="C:\Users\bsob\Desktop\prezentace sociální partnerství soue-firmy 2011\foto_Budějovice soutěž 2007\soutěž\P91845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0"/>
            <a:ext cx="3048000" cy="2282283"/>
          </a:xfrm>
          <a:prstGeom prst="rect">
            <a:avLst/>
          </a:prstGeom>
          <a:noFill/>
        </p:spPr>
      </p:pic>
      <p:pic>
        <p:nvPicPr>
          <p:cNvPr id="1027" name="Picture 3" descr="C:\Users\bsob\Desktop\prezentace sociální partnerství soue-firmy 2011\foto řemeslo čes buděj2010\DSCI0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124200"/>
            <a:ext cx="3587750" cy="2846479"/>
          </a:xfrm>
          <a:prstGeom prst="rect">
            <a:avLst/>
          </a:prstGeom>
          <a:noFill/>
        </p:spPr>
      </p:pic>
      <p:pic>
        <p:nvPicPr>
          <p:cNvPr id="1028" name="Picture 4" descr="C:\Users\bsob\Desktop\prezentace sociální partnerství soue-firmy 2011\foto řemeslo čes buděj2010\DSCI0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" y="4114800"/>
            <a:ext cx="2228850" cy="2374364"/>
          </a:xfrm>
          <a:prstGeom prst="rect">
            <a:avLst/>
          </a:prstGeom>
          <a:noFill/>
        </p:spPr>
      </p:pic>
      <p:sp>
        <p:nvSpPr>
          <p:cNvPr id="9" name="TextovéPole 8"/>
          <p:cNvSpPr txBox="1"/>
          <p:nvPr/>
        </p:nvSpPr>
        <p:spPr>
          <a:xfrm>
            <a:off x="4114801" y="15240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Zúčastňujeme se pravidelně soutěží a přehlídek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– odborné dovednosti,  soutěží v oblasti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silnoproudé elektrotechniky, automatizace, 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elektroniky,  zabezpečovací a výpočetní techniky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Odborný výcvik </a:t>
            </a:r>
            <a:r>
              <a:rPr lang="cs-CZ" sz="2400" dirty="0">
                <a:solidFill>
                  <a:schemeClr val="bg1"/>
                </a:solidFill>
              </a:rPr>
              <a:t>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a odborné soutěže podporované firmami:</a:t>
            </a:r>
          </a:p>
        </p:txBody>
      </p:sp>
      <p:pic>
        <p:nvPicPr>
          <p:cNvPr id="5" name="Obrázek 4" descr="Jablotron cup 2010 0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590800"/>
            <a:ext cx="2492734" cy="3739101"/>
          </a:xfrm>
          <a:prstGeom prst="rect">
            <a:avLst/>
          </a:prstGeom>
        </p:spPr>
      </p:pic>
      <p:pic>
        <p:nvPicPr>
          <p:cNvPr id="2050" name="Picture 2" descr="C:\Users\bsob\Documents\bsob\PROJEKTY SO\jablotron-cup2010\soutez_jablotron_cup2010\foto\foto jiny fotak\P10407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2590800"/>
            <a:ext cx="4572000" cy="3429000"/>
          </a:xfrm>
          <a:prstGeom prst="rect">
            <a:avLst/>
          </a:prstGeom>
          <a:noFill/>
        </p:spPr>
      </p:pic>
      <p:sp>
        <p:nvSpPr>
          <p:cNvPr id="9" name="TextovéPole 8"/>
          <p:cNvSpPr txBox="1"/>
          <p:nvPr/>
        </p:nvSpPr>
        <p:spPr>
          <a:xfrm>
            <a:off x="304800" y="15240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chemeClr val="bg1"/>
                </a:solidFill>
              </a:rPr>
              <a:t>Soutěž firmy </a:t>
            </a:r>
            <a:r>
              <a:rPr lang="cs-CZ" sz="2000" dirty="0" err="1" smtClean="0">
                <a:solidFill>
                  <a:schemeClr val="bg1"/>
                </a:solidFill>
              </a:rPr>
              <a:t>Jablotron</a:t>
            </a:r>
            <a:r>
              <a:rPr lang="cs-CZ" sz="2000" dirty="0" smtClean="0">
                <a:solidFill>
                  <a:schemeClr val="bg1"/>
                </a:solidFill>
              </a:rPr>
              <a:t> </a:t>
            </a:r>
            <a:r>
              <a:rPr lang="cs-CZ" sz="2000" dirty="0" err="1" smtClean="0">
                <a:solidFill>
                  <a:schemeClr val="bg1"/>
                </a:solidFill>
              </a:rPr>
              <a:t>Alarms</a:t>
            </a:r>
            <a:r>
              <a:rPr lang="cs-CZ" sz="2000" dirty="0" smtClean="0">
                <a:solidFill>
                  <a:schemeClr val="bg1"/>
                </a:solidFill>
              </a:rPr>
              <a:t> „</a:t>
            </a:r>
            <a:r>
              <a:rPr lang="cs-CZ" sz="2000" dirty="0" err="1" smtClean="0">
                <a:solidFill>
                  <a:schemeClr val="bg1"/>
                </a:solidFill>
              </a:rPr>
              <a:t>Jablotron</a:t>
            </a:r>
            <a:r>
              <a:rPr lang="cs-CZ" sz="2000" dirty="0" smtClean="0">
                <a:solidFill>
                  <a:schemeClr val="bg1"/>
                </a:solidFill>
              </a:rPr>
              <a:t>-CUP“ má již v učilišti  tradici a vychází z dlouhodobé spolupráce firmy a školy.</a:t>
            </a:r>
            <a:endParaRPr lang="cs-CZ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Odborný výcvik </a:t>
            </a:r>
            <a:r>
              <a:rPr lang="cs-CZ" sz="2400" dirty="0">
                <a:solidFill>
                  <a:schemeClr val="bg1"/>
                </a:solidFill>
              </a:rPr>
              <a:t>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a odborné dílny podporované firmami: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04800" y="175260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err="1" smtClean="0">
                <a:solidFill>
                  <a:schemeClr val="bg1"/>
                </a:solidFill>
              </a:rPr>
              <a:t>Eaton</a:t>
            </a:r>
            <a:r>
              <a:rPr lang="cs-CZ" sz="2000" b="1" dirty="0" smtClean="0">
                <a:solidFill>
                  <a:schemeClr val="bg1"/>
                </a:solidFill>
              </a:rPr>
              <a:t> Elektrotechnika s.r.o.</a:t>
            </a:r>
          </a:p>
          <a:p>
            <a:r>
              <a:rPr lang="cs-CZ" sz="2000" dirty="0" smtClean="0">
                <a:solidFill>
                  <a:schemeClr val="bg1"/>
                </a:solidFill>
              </a:rPr>
              <a:t>- výrobce přístrojů pro domovní a průmyslové elektroinstalace, přístrojů pro </a:t>
            </a:r>
          </a:p>
          <a:p>
            <a:r>
              <a:rPr lang="cs-CZ" sz="2000" dirty="0" smtClean="0">
                <a:solidFill>
                  <a:schemeClr val="bg1"/>
                </a:solidFill>
              </a:rPr>
              <a:t>distribuci elektrické energie a záložních zdrojů</a:t>
            </a:r>
            <a:endParaRPr lang="cs-CZ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bsob\Desktop\prezentace sociální partnerství soue-firmy 2011\P10100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1" y="2989078"/>
            <a:ext cx="2362200" cy="1844859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6328" y="3048000"/>
            <a:ext cx="31051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733800"/>
            <a:ext cx="2414924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Users\bsob\Desktop\prezentace sociální partnerství soue-firmy 2011\P101008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5105400"/>
            <a:ext cx="1676400" cy="1407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Odborný výcvik </a:t>
            </a:r>
            <a:r>
              <a:rPr lang="cs-CZ" sz="2400" dirty="0">
                <a:solidFill>
                  <a:schemeClr val="bg1"/>
                </a:solidFill>
              </a:rPr>
              <a:t>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a odborné dílny podporované firmami (školící střediska):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04800" y="17526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HAKEL spol. s r.o. </a:t>
            </a:r>
          </a:p>
          <a:p>
            <a:r>
              <a:rPr lang="cs-CZ" sz="2000" dirty="0" smtClean="0">
                <a:solidFill>
                  <a:schemeClr val="bg1"/>
                </a:solidFill>
              </a:rPr>
              <a:t>- výroba svodičů přepětí, odrušovacích filtrů, oddělovacích výkonových bleskojistek, počítadel bleskových impulsů, hlídačů izolačního stavu</a:t>
            </a:r>
          </a:p>
        </p:txBody>
      </p:sp>
      <p:pic>
        <p:nvPicPr>
          <p:cNvPr id="1026" name="Picture 2" descr="C:\Users\bsob\Desktop\prezentace sociální partnerství soue-firmy 2011\P70173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200400"/>
            <a:ext cx="3048000" cy="2464037"/>
          </a:xfrm>
          <a:prstGeom prst="rect">
            <a:avLst/>
          </a:prstGeom>
          <a:noFill/>
        </p:spPr>
      </p:pic>
      <p:pic>
        <p:nvPicPr>
          <p:cNvPr id="1028" name="Picture 4" descr="C:\Users\bsob\Desktop\prezentace sociální partnerství soue-firmy 2011\hon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5562600"/>
            <a:ext cx="2038166" cy="1014413"/>
          </a:xfrm>
          <a:prstGeom prst="rect">
            <a:avLst/>
          </a:prstGeom>
          <a:noFill/>
        </p:spPr>
      </p:pic>
      <p:pic>
        <p:nvPicPr>
          <p:cNvPr id="1029" name="Picture 5" descr="C:\Users\bsob\Desktop\prezentace sociální partnerství soue-firmy 2011\P10302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3048000"/>
            <a:ext cx="2235200" cy="1676400"/>
          </a:xfrm>
          <a:prstGeom prst="rect">
            <a:avLst/>
          </a:prstGeom>
          <a:noFill/>
        </p:spPr>
      </p:pic>
      <p:pic>
        <p:nvPicPr>
          <p:cNvPr id="1030" name="Picture 6" descr="C:\Users\bsob\Desktop\prezentace sociální partnerství soue-firmy 2011\P10302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3581400"/>
            <a:ext cx="2644775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Odborný výcvik </a:t>
            </a:r>
            <a:r>
              <a:rPr lang="cs-CZ" sz="2400" dirty="0">
                <a:solidFill>
                  <a:schemeClr val="bg1"/>
                </a:solidFill>
              </a:rPr>
              <a:t>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a odborné dílny podporované firmami (školící střediska):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04800" y="17526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HAGER</a:t>
            </a:r>
          </a:p>
          <a:p>
            <a:r>
              <a:rPr lang="cs-CZ" sz="2000" dirty="0" smtClean="0">
                <a:solidFill>
                  <a:schemeClr val="bg1"/>
                </a:solidFill>
              </a:rPr>
              <a:t>- rozvaděčové systémy, modulové přístroje a elektroměrové rozvaděče</a:t>
            </a:r>
          </a:p>
        </p:txBody>
      </p:sp>
      <p:pic>
        <p:nvPicPr>
          <p:cNvPr id="6" name="Picture 3" descr="C:\Users\bsob\Desktop\prezentace sociální partnerství soue-firmy 2011\P70172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667000"/>
            <a:ext cx="3065362" cy="2383405"/>
          </a:xfrm>
          <a:prstGeom prst="rect">
            <a:avLst/>
          </a:prstGeom>
          <a:noFill/>
        </p:spPr>
      </p:pic>
      <p:pic>
        <p:nvPicPr>
          <p:cNvPr id="2050" name="Picture 2" descr="C:\Users\bsob\Desktop\prezentace sociální partnerství soue-firmy 2011\P10302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667000"/>
            <a:ext cx="3632200" cy="2724150"/>
          </a:xfrm>
          <a:prstGeom prst="rect">
            <a:avLst/>
          </a:prstGeom>
          <a:noFill/>
        </p:spPr>
      </p:pic>
      <p:pic>
        <p:nvPicPr>
          <p:cNvPr id="2051" name="Picture 3" descr="C:\Users\bsob\Desktop\prezentace sociální partnerství soue-firmy 2011\P10404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4953000"/>
            <a:ext cx="2121694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286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Odborný výcvik </a:t>
            </a:r>
            <a:r>
              <a:rPr lang="cs-CZ" sz="2400" dirty="0">
                <a:solidFill>
                  <a:schemeClr val="bg1"/>
                </a:solidFill>
              </a:rPr>
              <a:t>ve Středním odborném učilišti </a:t>
            </a:r>
            <a:r>
              <a:rPr lang="cs-CZ" sz="2400" dirty="0" smtClean="0">
                <a:solidFill>
                  <a:schemeClr val="bg1"/>
                </a:solidFill>
              </a:rPr>
              <a:t>elektrotechnickém Plzeň a odborné dílny </a:t>
            </a:r>
            <a:r>
              <a:rPr lang="cs-CZ" sz="2400" smtClean="0">
                <a:solidFill>
                  <a:schemeClr val="bg1"/>
                </a:solidFill>
              </a:rPr>
              <a:t>podporované firmami (školící střediska):</a:t>
            </a:r>
            <a:endParaRPr lang="cs-CZ" sz="2400" dirty="0" smtClean="0">
              <a:solidFill>
                <a:schemeClr val="bg1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04800" y="17526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KNAUF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CETRIS</a:t>
            </a:r>
          </a:p>
          <a:p>
            <a:r>
              <a:rPr lang="cs-CZ" sz="2000" dirty="0" smtClean="0">
                <a:solidFill>
                  <a:schemeClr val="bg1"/>
                </a:solidFill>
              </a:rPr>
              <a:t>Práce pod napětím (ČEZ)</a:t>
            </a:r>
          </a:p>
        </p:txBody>
      </p:sp>
      <p:pic>
        <p:nvPicPr>
          <p:cNvPr id="3074" name="Picture 2" descr="C:\Users\bsob\Desktop\P108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399" y="3276600"/>
            <a:ext cx="3154731" cy="2362200"/>
          </a:xfrm>
          <a:prstGeom prst="rect">
            <a:avLst/>
          </a:prstGeom>
          <a:noFill/>
        </p:spPr>
      </p:pic>
      <p:pic>
        <p:nvPicPr>
          <p:cNvPr id="2" name="Picture 2" descr="C:\Users\bsob\Desktop\prezentace sociální partnerství soue-firmy 2011\DSCI0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447800"/>
            <a:ext cx="2125266" cy="1600200"/>
          </a:xfrm>
          <a:prstGeom prst="rect">
            <a:avLst/>
          </a:prstGeom>
          <a:noFill/>
        </p:spPr>
      </p:pic>
      <p:pic>
        <p:nvPicPr>
          <p:cNvPr id="3075" name="Picture 3" descr="C:\Users\bsob\Desktop\prezentace sociální partnerství soue-firmy 2011\P10303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1219200"/>
            <a:ext cx="2295525" cy="1828800"/>
          </a:xfrm>
          <a:prstGeom prst="rect">
            <a:avLst/>
          </a:prstGeom>
          <a:noFill/>
        </p:spPr>
      </p:pic>
      <p:pic>
        <p:nvPicPr>
          <p:cNvPr id="3076" name="Picture 4" descr="C:\Users\bsob\Desktop\prezentace sociální partnerství soue-firmy 2011\P103036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3352800"/>
            <a:ext cx="2487947" cy="2089150"/>
          </a:xfrm>
          <a:prstGeom prst="rect">
            <a:avLst/>
          </a:prstGeom>
          <a:noFill/>
        </p:spPr>
      </p:pic>
      <p:pic>
        <p:nvPicPr>
          <p:cNvPr id="3077" name="Picture 5" descr="C:\Users\bsob\Desktop\prezentace sociální partnerství soue-firmy 2011\Foto PPN\P10800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3124200"/>
            <a:ext cx="2298204" cy="1720850"/>
          </a:xfrm>
          <a:prstGeom prst="rect">
            <a:avLst/>
          </a:prstGeom>
          <a:noFill/>
        </p:spPr>
      </p:pic>
      <p:pic>
        <p:nvPicPr>
          <p:cNvPr id="3" name="Picture 6" descr="C:\Users\bsob\Desktop\prezentace sociální partnerství soue-firmy 2011\Foto PPN\Snímek 02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5257800"/>
            <a:ext cx="1952625" cy="10993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3C1765-DE4B-4CF3-8450-97D9704F49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  <p:pic>
        <p:nvPicPr>
          <p:cNvPr id="8" name="Obrázek 7" descr="logo_opv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9460" y="6431911"/>
            <a:ext cx="2034540" cy="426089"/>
          </a:xfrm>
          <a:prstGeom prst="rect">
            <a:avLst/>
          </a:prstGeom>
        </p:spPr>
      </p:pic>
      <p:pic>
        <p:nvPicPr>
          <p:cNvPr id="4" name="Obrázek 3" descr="logo_velk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143000"/>
            <a:ext cx="3581400" cy="3949899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096000" y="3505200"/>
            <a:ext cx="2495748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Děkuji za pozornost</a:t>
            </a:r>
          </a:p>
          <a:p>
            <a:endParaRPr lang="cs-CZ" b="1" dirty="0" smtClean="0">
              <a:solidFill>
                <a:schemeClr val="bg1"/>
              </a:solidFill>
            </a:endParaRPr>
          </a:p>
          <a:p>
            <a:endParaRPr lang="cs-CZ" b="1" dirty="0" smtClean="0">
              <a:solidFill>
                <a:schemeClr val="bg1"/>
              </a:solidFill>
            </a:endParaRPr>
          </a:p>
          <a:p>
            <a:endParaRPr lang="cs-CZ" b="1" dirty="0" smtClean="0">
              <a:solidFill>
                <a:schemeClr val="bg1"/>
              </a:solidFill>
            </a:endParaRPr>
          </a:p>
          <a:p>
            <a:r>
              <a:rPr lang="cs-CZ" b="1" dirty="0" smtClean="0">
                <a:solidFill>
                  <a:schemeClr val="bg1"/>
                </a:solidFill>
              </a:rPr>
              <a:t>Bohumír  Sobotka</a:t>
            </a:r>
          </a:p>
          <a:p>
            <a:r>
              <a:rPr lang="cs-CZ" b="1" dirty="0" smtClean="0">
                <a:solidFill>
                  <a:schemeClr val="bg1"/>
                </a:solidFill>
              </a:rPr>
              <a:t>zástupce ředitele pro PV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685800" y="6019800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chemeClr val="bg1"/>
                </a:solidFill>
              </a:rPr>
              <a:t>1.3.2011</a:t>
            </a:r>
            <a:endParaRPr lang="cs-CZ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439</Words>
  <Application>Microsoft Office PowerPoint</Application>
  <PresentationFormat>Předvádění na obrazovce (4:3)</PresentationFormat>
  <Paragraphs>94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Office Theme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Nandi</dc:creator>
  <cp:lastModifiedBy>bsob</cp:lastModifiedBy>
  <cp:revision>56</cp:revision>
  <dcterms:created xsi:type="dcterms:W3CDTF">2011-02-07T04:07:21Z</dcterms:created>
  <dcterms:modified xsi:type="dcterms:W3CDTF">2011-02-24T21:26:30Z</dcterms:modified>
</cp:coreProperties>
</file>