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2"/>
  </p:notesMasterIdLst>
  <p:handoutMasterIdLst>
    <p:handoutMasterId r:id="rId13"/>
  </p:handoutMasterIdLst>
  <p:sldIdLst>
    <p:sldId id="256" r:id="rId2"/>
    <p:sldId id="270" r:id="rId3"/>
    <p:sldId id="271" r:id="rId4"/>
    <p:sldId id="272" r:id="rId5"/>
    <p:sldId id="273" r:id="rId6"/>
    <p:sldId id="274" r:id="rId7"/>
    <p:sldId id="275" r:id="rId8"/>
    <p:sldId id="279" r:id="rId9"/>
    <p:sldId id="278" r:id="rId10"/>
    <p:sldId id="267" r:id="rId11"/>
  </p:sldIdLst>
  <p:sldSz cx="10693400" cy="7561263"/>
  <p:notesSz cx="6858000" cy="9144000"/>
  <p:defaultTextStyle>
    <a:defPPr>
      <a:defRPr lang="cs-CZ"/>
    </a:defPPr>
    <a:lvl1pPr algn="r" rtl="0" fontAlgn="base">
      <a:spcBef>
        <a:spcPct val="0"/>
      </a:spcBef>
      <a:spcAft>
        <a:spcPct val="0"/>
      </a:spcAft>
      <a:defRPr sz="2700" b="1" kern="1200">
        <a:solidFill>
          <a:schemeClr val="bg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sz="2700" b="1" kern="1200">
        <a:solidFill>
          <a:schemeClr val="bg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sz="2700" b="1" kern="1200">
        <a:solidFill>
          <a:schemeClr val="bg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sz="2700" b="1" kern="1200">
        <a:solidFill>
          <a:schemeClr val="bg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sz="2700" b="1"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700" b="1"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700" b="1"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700" b="1"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700" b="1" kern="1200">
        <a:solidFill>
          <a:schemeClr val="bg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C6065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>
      <p:cViewPr>
        <p:scale>
          <a:sx n="75" d="100"/>
          <a:sy n="75" d="100"/>
        </p:scale>
        <p:origin x="48" y="120"/>
      </p:cViewPr>
      <p:guideLst>
        <p:guide orient="horz" pos="2381"/>
        <p:guide pos="3368"/>
      </p:guideLst>
    </p:cSldViewPr>
  </p:slideViewPr>
  <p:outlineViewPr>
    <p:cViewPr>
      <p:scale>
        <a:sx n="33" d="100"/>
        <a:sy n="33" d="100"/>
      </p:scale>
      <p:origin x="240" y="2316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-1694" y="-91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</a:defRPr>
            </a:lvl1pPr>
          </a:lstStyle>
          <a:p>
            <a:fld id="{8A6C0798-B226-4BA7-8D45-2A299A289421}" type="slidenum">
              <a:rPr lang="cs-CZ"/>
              <a:pPr/>
              <a:t>‹#›</a:t>
            </a:fld>
            <a:endParaRPr lang="cs-C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04888" y="685800"/>
            <a:ext cx="48482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</a:defRPr>
            </a:lvl1pPr>
          </a:lstStyle>
          <a:p>
            <a:fld id="{EA5C54EF-2069-485C-8B05-3CE0469A2DB8}" type="slidenum">
              <a:rPr lang="cs-CZ"/>
              <a:pPr/>
              <a:t>‹#›</a:t>
            </a:fld>
            <a:endParaRPr lang="cs-C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5B998B-6095-4851-9544-0255CBF8ED60}" type="slidenum">
              <a:rPr lang="cs-CZ"/>
              <a:pPr/>
              <a:t>1</a:t>
            </a:fld>
            <a:endParaRPr lang="cs-CZ" dirty="0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C54EF-2069-485C-8B05-3CE0469A2DB8}" type="slidenum">
              <a:rPr lang="cs-CZ" smtClean="0"/>
              <a:pPr/>
              <a:t>2</a:t>
            </a:fld>
            <a:endParaRPr lang="cs-CZ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C54EF-2069-485C-8B05-3CE0469A2DB8}" type="slidenum">
              <a:rPr lang="cs-CZ" smtClean="0"/>
              <a:pPr/>
              <a:t>3</a:t>
            </a:fld>
            <a:endParaRPr lang="cs-CZ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C54EF-2069-485C-8B05-3CE0469A2DB8}" type="slidenum">
              <a:rPr lang="cs-CZ" smtClean="0"/>
              <a:pPr/>
              <a:t>4</a:t>
            </a:fld>
            <a:endParaRPr lang="cs-CZ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C54EF-2069-485C-8B05-3CE0469A2DB8}" type="slidenum">
              <a:rPr lang="cs-CZ" smtClean="0"/>
              <a:pPr/>
              <a:t>5</a:t>
            </a:fld>
            <a:endParaRPr lang="cs-CZ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C54EF-2069-485C-8B05-3CE0469A2DB8}" type="slidenum">
              <a:rPr lang="cs-CZ" smtClean="0"/>
              <a:pPr/>
              <a:t>6</a:t>
            </a:fld>
            <a:endParaRPr lang="cs-CZ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C54EF-2069-485C-8B05-3CE0469A2DB8}" type="slidenum">
              <a:rPr lang="cs-CZ" smtClean="0"/>
              <a:pPr/>
              <a:t>7</a:t>
            </a:fld>
            <a:endParaRPr lang="cs-CZ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C54EF-2069-485C-8B05-3CE0469A2DB8}" type="slidenum">
              <a:rPr lang="cs-CZ" smtClean="0"/>
              <a:pPr/>
              <a:t>8</a:t>
            </a:fld>
            <a:endParaRPr lang="cs-CZ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C54EF-2069-485C-8B05-3CE0469A2DB8}" type="slidenum">
              <a:rPr lang="cs-CZ" smtClean="0"/>
              <a:pPr/>
              <a:t>9</a:t>
            </a:fld>
            <a:endParaRPr lang="cs-CZ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C54EF-2069-485C-8B05-3CE0469A2DB8}" type="slidenum">
              <a:rPr lang="cs-CZ" smtClean="0"/>
              <a:pPr/>
              <a:t>10</a:t>
            </a:fld>
            <a:endParaRPr lang="cs-CZ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blipFill dpi="0" rotWithShape="0">
          <a:blip r:embed="rId2" cstate="print"/>
          <a:srcRect/>
          <a:stretch>
            <a:fillRect r="-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5DAF89A-1B11-4168-B85C-7E439EFE70D2}" type="slidenum">
              <a:rPr lang="cs-CZ"/>
              <a:pPr/>
              <a:t>‹#›</a:t>
            </a:fld>
            <a:endParaRPr lang="cs-CZ" dirty="0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87475" y="1908175"/>
            <a:ext cx="8999538" cy="5113338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/>
            </a:lvl1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ctrTitle" sz="quarter"/>
          </p:nvPr>
        </p:nvSpPr>
        <p:spPr>
          <a:xfrm>
            <a:off x="2393950" y="252413"/>
            <a:ext cx="8010525" cy="503237"/>
          </a:xfrm>
        </p:spPr>
        <p:txBody>
          <a:bodyPr/>
          <a:lstStyle>
            <a:lvl1pPr>
              <a:defRPr sz="1800"/>
            </a:lvl1pPr>
          </a:lstStyle>
          <a:p>
            <a:r>
              <a:rPr lang="cs-CZ"/>
              <a:t>Klepnutím lze upravit styl předlohy nadpisů.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CCBF959-B819-4826-966E-334AF71E3061}" type="slidenum">
              <a:rPr lang="cs-CZ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4550" y="4859338"/>
            <a:ext cx="9090025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44550" y="3205163"/>
            <a:ext cx="9090025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1285B10-8EAC-4F24-A952-B0EC59DBA612}" type="slidenum">
              <a:rPr lang="cs-CZ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387475" y="971550"/>
            <a:ext cx="4422775" cy="57832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962650" y="971550"/>
            <a:ext cx="4424363" cy="57832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2EFBEFB-BB5E-422E-8EB7-688471974EEB}" type="slidenum">
              <a:rPr lang="cs-CZ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4988" y="1692275"/>
            <a:ext cx="4724400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34988" y="2397125"/>
            <a:ext cx="4724400" cy="4357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5432425" y="1692275"/>
            <a:ext cx="472598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5432425" y="2397125"/>
            <a:ext cx="4725988" cy="4357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47955B7-04A4-4600-8BB4-59DC22C7CF2B}" type="slidenum">
              <a:rPr lang="cs-CZ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331A3D0-0F1E-485D-82BF-87010CC02991}" type="slidenum">
              <a:rPr lang="cs-CZ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B0E492D-ADC0-4921-A41B-88BFDD26CC43}" type="slidenum">
              <a:rPr lang="cs-CZ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4988" y="301625"/>
            <a:ext cx="3517900" cy="1281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181475" y="301625"/>
            <a:ext cx="5976938" cy="64531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534988" y="1582738"/>
            <a:ext cx="3517900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99CF2EE-A422-43D4-AA28-50A057D01F53}" type="slidenum">
              <a:rPr lang="cs-CZ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95500" y="5292725"/>
            <a:ext cx="64166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095500" y="676275"/>
            <a:ext cx="6416675" cy="45354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095500" y="5918200"/>
            <a:ext cx="6416675" cy="8874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0E79E2A-E830-4A5E-A465-9CEA0728EE16}" type="slidenum">
              <a:rPr lang="cs-CZ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4908EB3-32F8-41AE-A95F-BC0EFF24E60D}" type="slidenum">
              <a:rPr lang="cs-CZ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137525" y="252413"/>
            <a:ext cx="2249488" cy="6502400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387475" y="252413"/>
            <a:ext cx="6597650" cy="6502400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A1C30A3-D10D-4330-B698-7965AF4384B6}" type="slidenum">
              <a:rPr lang="cs-CZ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 r="-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62863" y="7237413"/>
            <a:ext cx="2495550" cy="17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516" tIns="49761" rIns="99516" bIns="49761" numCol="1" anchor="t" anchorCtr="0" compatLnSpc="1">
            <a:prstTxWarp prst="textNoShape">
              <a:avLst/>
            </a:prstTxWarp>
          </a:bodyPr>
          <a:lstStyle>
            <a:lvl1pPr defTabSz="995363">
              <a:defRPr sz="800" b="0"/>
            </a:lvl1pPr>
          </a:lstStyle>
          <a:p>
            <a:fld id="{238A7317-46D6-4E85-BD65-87DA591EDA25}" type="slidenum">
              <a:rPr lang="cs-CZ"/>
              <a:pPr/>
              <a:t>‹#›</a:t>
            </a:fld>
            <a:endParaRPr lang="cs-CZ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87475" y="971550"/>
            <a:ext cx="8999538" cy="578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92" tIns="45696" rIns="91392" bIns="456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2466975" y="252413"/>
            <a:ext cx="7920038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r" defTabSz="995363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r" defTabSz="995363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2pPr>
      <a:lvl3pPr algn="r" defTabSz="995363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3pPr>
      <a:lvl4pPr algn="r" defTabSz="995363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4pPr>
      <a:lvl5pPr algn="r" defTabSz="995363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5pPr>
      <a:lvl6pPr marL="457200" algn="r" defTabSz="995363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6pPr>
      <a:lvl7pPr marL="914400" algn="r" defTabSz="995363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7pPr>
      <a:lvl8pPr marL="1371600" algn="r" defTabSz="995363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8pPr>
      <a:lvl9pPr marL="1828800" algn="r" defTabSz="995363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9pPr>
    </p:titleStyle>
    <p:bodyStyle>
      <a:lvl1pPr marL="455613" indent="-455613" algn="l" defTabSz="995363" rtl="0" fontAlgn="base">
        <a:spcBef>
          <a:spcPct val="20000"/>
        </a:spcBef>
        <a:spcAft>
          <a:spcPct val="0"/>
        </a:spcAft>
        <a:buClr>
          <a:srgbClr val="C6065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955675" indent="-457200" algn="l" defTabSz="995363" rtl="0" fontAlgn="base">
        <a:spcBef>
          <a:spcPct val="20000"/>
        </a:spcBef>
        <a:spcAft>
          <a:spcPct val="0"/>
        </a:spcAft>
        <a:buClr>
          <a:srgbClr val="C6065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452563" indent="-457200" algn="l" defTabSz="995363" rtl="0" fontAlgn="base">
        <a:spcBef>
          <a:spcPct val="20000"/>
        </a:spcBef>
        <a:spcAft>
          <a:spcPct val="0"/>
        </a:spcAft>
        <a:buClr>
          <a:srgbClr val="C6065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3pPr>
      <a:lvl4pPr marL="1951038" indent="-457200" algn="l" defTabSz="995363" rtl="0" fontAlgn="base">
        <a:spcBef>
          <a:spcPct val="20000"/>
        </a:spcBef>
        <a:spcAft>
          <a:spcPct val="0"/>
        </a:spcAft>
        <a:buClr>
          <a:srgbClr val="C6065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4pPr>
      <a:lvl5pPr marL="2447925" indent="-457200" algn="l" defTabSz="995363" rtl="0" fontAlgn="base">
        <a:spcBef>
          <a:spcPct val="20000"/>
        </a:spcBef>
        <a:spcAft>
          <a:spcPct val="0"/>
        </a:spcAft>
        <a:buClr>
          <a:srgbClr val="C6065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5pPr>
      <a:lvl6pPr marL="2905125" indent="-457200" algn="l" defTabSz="995363" rtl="0" fontAlgn="base">
        <a:spcBef>
          <a:spcPct val="20000"/>
        </a:spcBef>
        <a:spcAft>
          <a:spcPct val="0"/>
        </a:spcAft>
        <a:buClr>
          <a:srgbClr val="C6065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6pPr>
      <a:lvl7pPr marL="3362325" indent="-457200" algn="l" defTabSz="995363" rtl="0" fontAlgn="base">
        <a:spcBef>
          <a:spcPct val="20000"/>
        </a:spcBef>
        <a:spcAft>
          <a:spcPct val="0"/>
        </a:spcAft>
        <a:buClr>
          <a:srgbClr val="C6065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7pPr>
      <a:lvl8pPr marL="3819525" indent="-457200" algn="l" defTabSz="995363" rtl="0" fontAlgn="base">
        <a:spcBef>
          <a:spcPct val="20000"/>
        </a:spcBef>
        <a:spcAft>
          <a:spcPct val="0"/>
        </a:spcAft>
        <a:buClr>
          <a:srgbClr val="C6065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8pPr>
      <a:lvl9pPr marL="4276725" indent="-457200" algn="l" defTabSz="995363" rtl="0" fontAlgn="base">
        <a:spcBef>
          <a:spcPct val="20000"/>
        </a:spcBef>
        <a:spcAft>
          <a:spcPct val="0"/>
        </a:spcAft>
        <a:buClr>
          <a:srgbClr val="C6065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uov.cz/kurikulum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85888" y="1908175"/>
            <a:ext cx="8999537" cy="5113338"/>
          </a:xfrm>
          <a:noFill/>
          <a:ln/>
        </p:spPr>
        <p:txBody>
          <a:bodyPr/>
          <a:lstStyle/>
          <a:p>
            <a:pPr>
              <a:tabLst>
                <a:tab pos="4572000" algn="l"/>
              </a:tabLst>
            </a:pPr>
            <a:endParaRPr lang="cs-CZ" sz="3600" b="1" dirty="0">
              <a:solidFill>
                <a:srgbClr val="C60651"/>
              </a:solidFill>
            </a:endParaRPr>
          </a:p>
          <a:p>
            <a:pPr algn="ctr">
              <a:tabLst>
                <a:tab pos="4572000" algn="l"/>
              </a:tabLst>
            </a:pPr>
            <a:r>
              <a:rPr lang="cs-CZ" sz="3600" b="1" dirty="0">
                <a:solidFill>
                  <a:srgbClr val="C60651"/>
                </a:solidFill>
              </a:rPr>
              <a:t>Kurikulum S</a:t>
            </a:r>
            <a:endParaRPr lang="cs-CZ" sz="3200" b="1" dirty="0">
              <a:solidFill>
                <a:srgbClr val="C60651"/>
              </a:solidFill>
            </a:endParaRPr>
          </a:p>
          <a:p>
            <a:pPr algn="ctr">
              <a:tabLst>
                <a:tab pos="4572000" algn="l"/>
              </a:tabLst>
            </a:pPr>
            <a:r>
              <a:rPr lang="cs-CZ" sz="3200" b="1" dirty="0" smtClean="0"/>
              <a:t>Spolupráce odborných škol se sociálními partnery</a:t>
            </a:r>
          </a:p>
          <a:p>
            <a:pPr algn="ctr">
              <a:tabLst>
                <a:tab pos="4572000" algn="l"/>
              </a:tabLst>
            </a:pPr>
            <a:r>
              <a:rPr lang="cs-CZ" b="1" i="1" dirty="0" smtClean="0"/>
              <a:t>Celostátní konference Brno, 1.3.2011 </a:t>
            </a:r>
            <a:endParaRPr lang="cs-CZ" b="1" i="1" dirty="0"/>
          </a:p>
          <a:p>
            <a:pPr>
              <a:tabLst>
                <a:tab pos="4572000" algn="l"/>
              </a:tabLst>
            </a:pPr>
            <a:endParaRPr lang="cs-CZ" sz="3200" b="1" dirty="0"/>
          </a:p>
          <a:p>
            <a:pPr>
              <a:tabLst>
                <a:tab pos="4572000" algn="l"/>
              </a:tabLst>
            </a:pPr>
            <a:endParaRPr lang="cs-CZ" sz="3200" b="1" dirty="0"/>
          </a:p>
          <a:p>
            <a:pPr>
              <a:tabLst>
                <a:tab pos="4572000" algn="l"/>
              </a:tabLst>
            </a:pPr>
            <a:r>
              <a:rPr lang="cs-CZ" b="1" dirty="0" smtClean="0"/>
              <a:t>Doc.RNDr</a:t>
            </a:r>
            <a:r>
              <a:rPr lang="cs-CZ" b="1" dirty="0"/>
              <a:t>. Pavel Petrovič, CSc.</a:t>
            </a:r>
          </a:p>
          <a:p>
            <a:pPr algn="l">
              <a:tabLst>
                <a:tab pos="4572000" algn="l"/>
              </a:tabLst>
            </a:pPr>
            <a:r>
              <a:rPr lang="cs-CZ" b="1" dirty="0"/>
              <a:t>	</a:t>
            </a:r>
            <a:r>
              <a:rPr lang="cs-CZ" sz="1800" b="1" dirty="0"/>
              <a:t>Národní ústav odborného vzdělávání</a:t>
            </a:r>
          </a:p>
          <a:p>
            <a:pPr>
              <a:tabLst>
                <a:tab pos="4572000" algn="l"/>
              </a:tabLst>
            </a:pPr>
            <a:endParaRPr lang="cs-CZ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cs-CZ" sz="3200" b="0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86260" y="972319"/>
            <a:ext cx="8999538" cy="5783263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endParaRPr lang="cs-CZ" sz="3200" dirty="0"/>
          </a:p>
          <a:p>
            <a:pPr marL="0" indent="0" algn="just">
              <a:buFont typeface="Wingdings" pitchFamily="2" charset="2"/>
              <a:buNone/>
            </a:pPr>
            <a:endParaRPr lang="cs-CZ" sz="2800" b="1" dirty="0">
              <a:solidFill>
                <a:srgbClr val="C60651"/>
              </a:solidFill>
            </a:endParaRPr>
          </a:p>
          <a:p>
            <a:pPr marL="0" indent="0" algn="just">
              <a:buFont typeface="Wingdings" pitchFamily="2" charset="2"/>
              <a:buNone/>
            </a:pPr>
            <a:r>
              <a:rPr lang="cs-CZ" sz="2800" b="1" dirty="0">
                <a:solidFill>
                  <a:srgbClr val="C60651"/>
                </a:solidFill>
              </a:rPr>
              <a:t>Efektivita vzdělávání v odborných školách je významně závislá na dobře fungujících vztazích mezi školou a jejím okolím, v němž působí. Klíčové postavení v tomto </a:t>
            </a:r>
            <a:r>
              <a:rPr lang="cs-CZ" sz="2800" b="1" dirty="0" smtClean="0">
                <a:solidFill>
                  <a:srgbClr val="C60651"/>
                </a:solidFill>
              </a:rPr>
              <a:t>vztahu </a:t>
            </a:r>
            <a:r>
              <a:rPr lang="cs-CZ" sz="2800" b="1" dirty="0">
                <a:solidFill>
                  <a:srgbClr val="C60651"/>
                </a:solidFill>
              </a:rPr>
              <a:t>mají především </a:t>
            </a:r>
            <a:r>
              <a:rPr lang="cs-CZ" sz="2800" b="1" dirty="0" smtClean="0">
                <a:solidFill>
                  <a:srgbClr val="C60651"/>
                </a:solidFill>
              </a:rPr>
              <a:t>sociální partneři školy, </a:t>
            </a:r>
            <a:r>
              <a:rPr lang="cs-CZ" sz="2800" b="1" dirty="0">
                <a:solidFill>
                  <a:srgbClr val="C60651"/>
                </a:solidFill>
              </a:rPr>
              <a:t>a to zejména ti, kteří se bezprostředně na tvorbě a realizaci vzdělávacích programů školy podílejí.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b="0" dirty="0" smtClean="0"/>
              <a:t>Aktivita 2 - Podpora sociálního partnerství</a:t>
            </a:r>
            <a:endParaRPr lang="cs-CZ" sz="3200" b="0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86260" y="1620391"/>
            <a:ext cx="8999538" cy="4774382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cs-CZ" sz="2800" b="1" dirty="0">
                <a:solidFill>
                  <a:srgbClr val="C60651"/>
                </a:solidFill>
              </a:rPr>
              <a:t>Realizační kroky v rámci aktivity 2</a:t>
            </a:r>
          </a:p>
          <a:p>
            <a:pPr marL="0" indent="0" algn="just">
              <a:buFont typeface="Wingdings" pitchFamily="2" charset="2"/>
              <a:buNone/>
            </a:pPr>
            <a:endParaRPr lang="cs-CZ" sz="2800" b="1" dirty="0"/>
          </a:p>
          <a:p>
            <a:pPr marL="0" indent="0" algn="just"/>
            <a:r>
              <a:rPr lang="cs-CZ" sz="2800" b="1" dirty="0"/>
              <a:t> </a:t>
            </a:r>
            <a:r>
              <a:rPr lang="cs-CZ" sz="2800" b="1" dirty="0" smtClean="0"/>
              <a:t>získávat informace o formách spolupráce škol s jejich sociálními partnery, </a:t>
            </a:r>
            <a:r>
              <a:rPr lang="cs-CZ" sz="2800" b="1" dirty="0" smtClean="0">
                <a:solidFill>
                  <a:srgbClr val="C60651"/>
                </a:solidFill>
              </a:rPr>
              <a:t>informace</a:t>
            </a:r>
            <a:r>
              <a:rPr lang="cs-CZ" sz="2800" b="1" dirty="0" smtClean="0"/>
              <a:t> </a:t>
            </a:r>
            <a:r>
              <a:rPr lang="cs-CZ" sz="2800" b="1" dirty="0" smtClean="0">
                <a:solidFill>
                  <a:srgbClr val="C60651"/>
                </a:solidFill>
              </a:rPr>
              <a:t>vyhodnotit </a:t>
            </a:r>
            <a:r>
              <a:rPr lang="cs-CZ" sz="2800" b="1" dirty="0" smtClean="0"/>
              <a:t>(identifikovat silná a slabá místa této spolupráce), </a:t>
            </a:r>
            <a:r>
              <a:rPr lang="cs-CZ" sz="2800" b="1" dirty="0" smtClean="0">
                <a:solidFill>
                  <a:srgbClr val="C60651"/>
                </a:solidFill>
              </a:rPr>
              <a:t>zpracovat je do formy studie a seznámit s nimi veřejnost</a:t>
            </a:r>
            <a:endParaRPr lang="cs-CZ" sz="2800" b="1" dirty="0" smtClean="0"/>
          </a:p>
          <a:p>
            <a:pPr marL="0" indent="0" algn="just">
              <a:spcBef>
                <a:spcPts val="1800"/>
              </a:spcBef>
            </a:pPr>
            <a:r>
              <a:rPr lang="cs-CZ" sz="2800" b="1" dirty="0"/>
              <a:t> shromažďovat </a:t>
            </a:r>
            <a:r>
              <a:rPr lang="cs-CZ" sz="2800" b="1" dirty="0">
                <a:solidFill>
                  <a:srgbClr val="C60651"/>
                </a:solidFill>
              </a:rPr>
              <a:t>příklady dobré praxe</a:t>
            </a:r>
            <a:r>
              <a:rPr lang="cs-CZ" sz="2800" b="1" dirty="0"/>
              <a:t> </a:t>
            </a:r>
            <a:r>
              <a:rPr lang="cs-CZ" sz="2800" b="1" dirty="0" smtClean="0"/>
              <a:t>škol z této oblasti a </a:t>
            </a:r>
            <a:r>
              <a:rPr lang="cs-CZ" sz="2800" b="1" dirty="0"/>
              <a:t>zprostředkovat je ostatním </a:t>
            </a:r>
            <a:r>
              <a:rPr lang="cs-CZ" sz="2800" b="1" dirty="0" smtClean="0"/>
              <a:t>školám</a:t>
            </a:r>
            <a:endParaRPr lang="cs-CZ" sz="2800" dirty="0"/>
          </a:p>
          <a:p>
            <a:pPr marL="0" indent="0" algn="just">
              <a:buNone/>
            </a:pPr>
            <a:endParaRPr lang="cs-CZ" sz="2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b="0" dirty="0"/>
              <a:t>Základní </a:t>
            </a:r>
            <a:r>
              <a:rPr lang="cs-CZ" sz="3200" b="0" dirty="0" smtClean="0"/>
              <a:t>otázky studie</a:t>
            </a:r>
            <a:endParaRPr lang="cs-CZ" sz="3200" b="0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 sz="3200" dirty="0">
              <a:solidFill>
                <a:srgbClr val="C60651"/>
              </a:solidFill>
            </a:endParaRPr>
          </a:p>
          <a:p>
            <a:pPr>
              <a:buFont typeface="Wingdings" pitchFamily="2" charset="2"/>
              <a:buNone/>
            </a:pPr>
            <a:endParaRPr lang="cs-CZ" sz="3200" dirty="0"/>
          </a:p>
          <a:p>
            <a:pPr algn="just"/>
            <a:r>
              <a:rPr lang="cs-CZ" sz="2800" b="1" dirty="0"/>
              <a:t>Jak se sociální partneři podíleli či podílejí na </a:t>
            </a:r>
            <a:r>
              <a:rPr lang="cs-CZ" sz="2800" b="1" dirty="0" smtClean="0"/>
              <a:t>tvorbě a realizaci </a:t>
            </a:r>
            <a:r>
              <a:rPr lang="cs-CZ" sz="2800" b="1" dirty="0" smtClean="0"/>
              <a:t>ŠVP? </a:t>
            </a:r>
            <a:endParaRPr lang="cs-CZ" sz="2800" b="1" dirty="0"/>
          </a:p>
          <a:p>
            <a:pPr algn="just">
              <a:buFont typeface="Wingdings" pitchFamily="2" charset="2"/>
              <a:buNone/>
            </a:pPr>
            <a:endParaRPr lang="cs-CZ" sz="2800" dirty="0"/>
          </a:p>
          <a:p>
            <a:pPr algn="just"/>
            <a:r>
              <a:rPr lang="cs-CZ" sz="2800" b="1" dirty="0"/>
              <a:t>Jaká jsou pozitiva této spolupráce, </a:t>
            </a:r>
            <a:r>
              <a:rPr lang="cs-CZ" sz="2800" b="1" dirty="0" smtClean="0"/>
              <a:t>co by </a:t>
            </a:r>
            <a:r>
              <a:rPr lang="cs-CZ" sz="2800" b="1" dirty="0"/>
              <a:t>bylo možné využít jako příklady dobré praxe a kde a proč se </a:t>
            </a:r>
            <a:r>
              <a:rPr lang="cs-CZ" sz="2800" b="1" dirty="0" smtClean="0"/>
              <a:t>v tomto partnerství vyskytují </a:t>
            </a:r>
            <a:r>
              <a:rPr lang="cs-CZ" sz="2800" b="1"/>
              <a:t>určité </a:t>
            </a:r>
            <a:r>
              <a:rPr lang="cs-CZ" sz="2800" b="1" smtClean="0"/>
              <a:t>problémy?</a:t>
            </a:r>
            <a:endParaRPr lang="cs-CZ" sz="2800" b="1" dirty="0"/>
          </a:p>
          <a:p>
            <a:pPr>
              <a:buFont typeface="Wingdings" pitchFamily="2" charset="2"/>
              <a:buNone/>
            </a:pPr>
            <a:endParaRPr lang="cs-CZ" sz="2800" b="1" dirty="0">
              <a:solidFill>
                <a:srgbClr val="C6065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b="0" dirty="0"/>
              <a:t>Formální struktura studie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25524" y="1778000"/>
            <a:ext cx="9361736" cy="5783263"/>
          </a:xfrm>
        </p:spPr>
        <p:txBody>
          <a:bodyPr/>
          <a:lstStyle/>
          <a:p>
            <a:pPr marL="444500" indent="-444500" algn="just">
              <a:buFont typeface="Wingdings" pitchFamily="2" charset="2"/>
              <a:buNone/>
            </a:pPr>
            <a:endParaRPr lang="cs-CZ" sz="3200" dirty="0"/>
          </a:p>
          <a:p>
            <a:pPr marL="444500" indent="-444500"/>
            <a:r>
              <a:rPr lang="cs-CZ" sz="2800" b="1" dirty="0">
                <a:solidFill>
                  <a:srgbClr val="C606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Kvantitativní část</a:t>
            </a:r>
            <a:r>
              <a:rPr lang="cs-CZ" sz="2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cs-CZ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obsahující </a:t>
            </a:r>
            <a:r>
              <a:rPr lang="cs-CZ" sz="2800" b="1" dirty="0" smtClean="0"/>
              <a:t>statistické přehledy o současné situaci ve spolupráci škol a sociálních partnerů, především při tvorbě ŠVP</a:t>
            </a:r>
            <a:endParaRPr lang="cs-CZ" sz="2800" b="1" dirty="0"/>
          </a:p>
          <a:p>
            <a:pPr marL="444500" indent="-444500" algn="just">
              <a:buFont typeface="Wingdings" pitchFamily="2" charset="2"/>
              <a:buNone/>
            </a:pPr>
            <a:endParaRPr lang="cs-CZ" sz="3200" dirty="0"/>
          </a:p>
          <a:p>
            <a:pPr marL="444500" indent="-444500"/>
            <a:r>
              <a:rPr lang="cs-CZ" sz="2800" b="1" dirty="0">
                <a:solidFill>
                  <a:srgbClr val="C606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Kvalitativní část</a:t>
            </a:r>
            <a:r>
              <a:rPr lang="cs-CZ" sz="2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cs-CZ" sz="2800" b="1" dirty="0" smtClean="0"/>
              <a:t>zpracovaná formou případových studiích o vztahu škol a jejich sociálních partnerů v průběhu vzdělávání</a:t>
            </a:r>
            <a:endParaRPr lang="cs-CZ" sz="2800" b="1" dirty="0"/>
          </a:p>
          <a:p>
            <a:pPr marL="444500" indent="-444500" algn="just"/>
            <a:endParaRPr lang="cs-CZ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b="0" dirty="0" smtClean="0"/>
              <a:t>Východiska studie - vzorek šetření</a:t>
            </a:r>
            <a:endParaRPr lang="cs-CZ" sz="3200" b="0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26220" y="1332359"/>
            <a:ext cx="9505752" cy="5783263"/>
          </a:xfrm>
        </p:spPr>
        <p:txBody>
          <a:bodyPr/>
          <a:lstStyle/>
          <a:p>
            <a:pPr marL="444500" indent="-444500" algn="just">
              <a:buFont typeface="Wingdings" pitchFamily="2" charset="2"/>
              <a:buNone/>
            </a:pPr>
            <a:endParaRPr lang="cs-CZ" sz="3200" dirty="0"/>
          </a:p>
          <a:p>
            <a:pPr marL="444500" indent="-444500"/>
            <a:r>
              <a:rPr lang="cs-CZ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Pro</a:t>
            </a:r>
            <a:r>
              <a:rPr lang="cs-CZ" sz="2800" b="1" dirty="0" smtClean="0">
                <a:solidFill>
                  <a:srgbClr val="C606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kvantitativní </a:t>
            </a:r>
            <a:r>
              <a:rPr lang="cs-CZ" sz="2800" b="1" dirty="0">
                <a:solidFill>
                  <a:srgbClr val="C606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část</a:t>
            </a:r>
            <a:r>
              <a:rPr lang="cs-CZ" sz="2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cs-CZ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bylo vybráno 456 středních škol vyučujících podle ŠVP v 5 oborových skupinách:</a:t>
            </a:r>
          </a:p>
          <a:p>
            <a:pPr marL="444500" indent="-444500">
              <a:buNone/>
            </a:pPr>
            <a:r>
              <a:rPr lang="cs-CZ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S obory ekonomickými, službovými, technickými, zemědělskými a „oborově pestré“ školy</a:t>
            </a:r>
            <a:endParaRPr lang="cs-CZ" sz="2800" dirty="0"/>
          </a:p>
          <a:p>
            <a:pPr marL="444500" indent="-444500" algn="just">
              <a:buFont typeface="Wingdings" pitchFamily="2" charset="2"/>
              <a:buNone/>
            </a:pPr>
            <a:endParaRPr lang="cs-CZ" sz="3200" dirty="0"/>
          </a:p>
          <a:p>
            <a:pPr marL="444500" indent="-444500"/>
            <a:r>
              <a:rPr lang="cs-CZ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Pro</a:t>
            </a:r>
            <a:r>
              <a:rPr lang="cs-CZ" sz="2800" b="1" dirty="0" smtClean="0">
                <a:solidFill>
                  <a:srgbClr val="C606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kvalitativní </a:t>
            </a:r>
            <a:r>
              <a:rPr lang="cs-CZ" sz="2800" b="1" dirty="0">
                <a:solidFill>
                  <a:srgbClr val="C606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část</a:t>
            </a:r>
            <a:r>
              <a:rPr lang="cs-CZ" sz="2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cs-CZ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bylo vybráno těchto 5 škol:</a:t>
            </a:r>
          </a:p>
          <a:p>
            <a:pPr marL="444500" indent="-444500" algn="just">
              <a:buNone/>
            </a:pPr>
            <a:r>
              <a:rPr lang="cs-CZ" sz="3200" dirty="0" smtClean="0"/>
              <a:t>	</a:t>
            </a:r>
            <a:r>
              <a:rPr lang="cs-CZ" b="1" dirty="0" smtClean="0"/>
              <a:t>SPŠ a VOŠ technická Brno</a:t>
            </a:r>
          </a:p>
          <a:p>
            <a:pPr marL="444500" indent="-444500" algn="just">
              <a:spcBef>
                <a:spcPts val="0"/>
              </a:spcBef>
              <a:buNone/>
            </a:pPr>
            <a:r>
              <a:rPr lang="cs-CZ" b="1" dirty="0" smtClean="0"/>
              <a:t>	SŠ hotelnictví a gastronomie SČMSD Praha-Klánovice</a:t>
            </a:r>
          </a:p>
          <a:p>
            <a:pPr marL="444500" indent="-444500" algn="just">
              <a:spcBef>
                <a:spcPts val="0"/>
              </a:spcBef>
              <a:buNone/>
            </a:pPr>
            <a:r>
              <a:rPr lang="cs-CZ" b="1" dirty="0" smtClean="0"/>
              <a:t>	VOŠ potravinářská a SPŠ mlékárenská Kroměříž</a:t>
            </a:r>
          </a:p>
          <a:p>
            <a:pPr marL="444500" indent="-444500" algn="just">
              <a:spcBef>
                <a:spcPts val="0"/>
              </a:spcBef>
              <a:buNone/>
            </a:pPr>
            <a:r>
              <a:rPr lang="cs-CZ" b="1" dirty="0" smtClean="0"/>
              <a:t>	SOŠ podnikatelská Trutnov</a:t>
            </a:r>
          </a:p>
          <a:p>
            <a:pPr marL="444500" indent="-444500" algn="just">
              <a:spcBef>
                <a:spcPts val="0"/>
              </a:spcBef>
              <a:buNone/>
            </a:pPr>
            <a:r>
              <a:rPr lang="cs-CZ" b="1" dirty="0" smtClean="0"/>
              <a:t>	Střední zemědělská škola Písek</a:t>
            </a:r>
            <a:endParaRPr lang="cs-CZ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2466380" y="252239"/>
            <a:ext cx="7920038" cy="431800"/>
          </a:xfrm>
        </p:spPr>
        <p:txBody>
          <a:bodyPr/>
          <a:lstStyle/>
          <a:p>
            <a:r>
              <a:rPr lang="cs-CZ" sz="3200" b="0" dirty="0" smtClean="0"/>
              <a:t>Východiska studie – vymezení pojmů</a:t>
            </a:r>
            <a:endParaRPr lang="cs-CZ" sz="3200" b="0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26220" y="1260351"/>
            <a:ext cx="9505752" cy="5783263"/>
          </a:xfrm>
        </p:spPr>
        <p:txBody>
          <a:bodyPr/>
          <a:lstStyle/>
          <a:p>
            <a:pPr marL="444500" indent="-444500" algn="just">
              <a:buFont typeface="Wingdings" pitchFamily="2" charset="2"/>
              <a:buNone/>
            </a:pPr>
            <a:endParaRPr lang="cs-CZ" sz="3200" dirty="0"/>
          </a:p>
          <a:p>
            <a:pPr marL="444500" indent="-444500"/>
            <a:r>
              <a:rPr lang="cs-CZ" sz="2800" b="1" dirty="0" smtClean="0">
                <a:solidFill>
                  <a:srgbClr val="C606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Sociální partner </a:t>
            </a:r>
          </a:p>
          <a:p>
            <a:pPr marL="444500" indent="-444500" algn="just">
              <a:buFont typeface="Wingdings" pitchFamily="2" charset="2"/>
              <a:buNone/>
            </a:pPr>
            <a:r>
              <a:rPr lang="cs-CZ" sz="2200" dirty="0" smtClean="0"/>
              <a:t>	</a:t>
            </a:r>
            <a:r>
              <a:rPr lang="cs-CZ" sz="2200" b="1" dirty="0" smtClean="0"/>
              <a:t>podniky (zaměstnavatelé)</a:t>
            </a:r>
          </a:p>
          <a:p>
            <a:pPr marL="444500" indent="-444500" algn="just">
              <a:buFont typeface="Wingdings" pitchFamily="2" charset="2"/>
              <a:buNone/>
            </a:pPr>
            <a:r>
              <a:rPr lang="cs-CZ" sz="2200" b="1" dirty="0" smtClean="0"/>
              <a:t>	Hospodářská komora ČR a její regionální a oborové složky</a:t>
            </a:r>
          </a:p>
          <a:p>
            <a:pPr marL="444500" indent="-444500" algn="just">
              <a:buFont typeface="Wingdings" pitchFamily="2" charset="2"/>
              <a:buNone/>
            </a:pPr>
            <a:r>
              <a:rPr lang="cs-CZ" sz="2200" b="1" dirty="0" smtClean="0"/>
              <a:t>	úřady práce</a:t>
            </a:r>
          </a:p>
          <a:p>
            <a:pPr marL="444500" indent="-444500" algn="just">
              <a:buFont typeface="Wingdings" pitchFamily="2" charset="2"/>
              <a:buNone/>
            </a:pPr>
            <a:r>
              <a:rPr lang="cs-CZ" sz="2200" b="1" dirty="0" smtClean="0"/>
              <a:t>	profesní asociace a sdružení</a:t>
            </a:r>
          </a:p>
          <a:p>
            <a:pPr marL="444500" indent="-444500" algn="just">
              <a:buFont typeface="Wingdings" pitchFamily="2" charset="2"/>
              <a:buNone/>
            </a:pPr>
            <a:r>
              <a:rPr lang="cs-CZ" sz="2200" b="1" dirty="0" smtClean="0"/>
              <a:t>	vyšší odborné školy a vysoké školy</a:t>
            </a:r>
          </a:p>
          <a:p>
            <a:pPr marL="444500" indent="-444500" algn="just">
              <a:buFont typeface="Wingdings" pitchFamily="2" charset="2"/>
              <a:buNone/>
            </a:pPr>
            <a:r>
              <a:rPr lang="cs-CZ" sz="2200" b="1" dirty="0" smtClean="0"/>
              <a:t>	instituce veřejné správy (státní správy i samosprávy)</a:t>
            </a:r>
          </a:p>
          <a:p>
            <a:pPr marL="444500" indent="-444500" algn="just">
              <a:buFont typeface="Wingdings" pitchFamily="2" charset="2"/>
              <a:buNone/>
            </a:pPr>
            <a:r>
              <a:rPr lang="cs-CZ" sz="2200" b="1" dirty="0" smtClean="0"/>
              <a:t>	rodiny žáků</a:t>
            </a:r>
            <a:endParaRPr lang="cs-CZ" sz="2200" b="1" dirty="0"/>
          </a:p>
          <a:p>
            <a:pPr marL="444500" indent="-444500"/>
            <a:r>
              <a:rPr lang="cs-CZ" sz="2800" b="1" dirty="0" smtClean="0">
                <a:solidFill>
                  <a:srgbClr val="C606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Sociální partnerství</a:t>
            </a:r>
            <a:endParaRPr lang="cs-CZ" sz="2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44500" indent="-444500" algn="just">
              <a:buNone/>
            </a:pPr>
            <a:r>
              <a:rPr lang="cs-CZ" sz="3200" dirty="0" smtClean="0"/>
              <a:t>	</a:t>
            </a:r>
            <a:r>
              <a:rPr lang="cs-CZ" b="1" dirty="0" smtClean="0"/>
              <a:t>iniciované a rozvíjené v přímé souvislosti s výukovým procesem</a:t>
            </a:r>
          </a:p>
          <a:p>
            <a:pPr marL="444500" indent="-444500" algn="just">
              <a:spcBef>
                <a:spcPts val="0"/>
              </a:spcBef>
              <a:buNone/>
            </a:pPr>
            <a:r>
              <a:rPr lang="cs-CZ" b="1" dirty="0" smtClean="0"/>
              <a:t>	ostatní formy sociálního partnerství</a:t>
            </a:r>
          </a:p>
          <a:p>
            <a:pPr marL="444500" indent="-444500" algn="just">
              <a:spcBef>
                <a:spcPts val="0"/>
              </a:spcBef>
              <a:buNone/>
            </a:pPr>
            <a:r>
              <a:rPr lang="cs-CZ" dirty="0" smtClean="0"/>
              <a:t>	</a:t>
            </a:r>
            <a:endParaRPr lang="cs-CZ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2466380" y="252239"/>
            <a:ext cx="7920038" cy="431800"/>
          </a:xfrm>
        </p:spPr>
        <p:txBody>
          <a:bodyPr/>
          <a:lstStyle/>
          <a:p>
            <a:r>
              <a:rPr lang="cs-CZ" sz="3200" b="0" dirty="0" smtClean="0"/>
              <a:t>Shrnutí obecných poznatků</a:t>
            </a:r>
            <a:endParaRPr lang="cs-CZ" sz="3200" b="0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26220" y="972319"/>
            <a:ext cx="9505752" cy="5783263"/>
          </a:xfrm>
        </p:spPr>
        <p:txBody>
          <a:bodyPr/>
          <a:lstStyle/>
          <a:p>
            <a:pPr marL="444500" indent="-444500">
              <a:buFont typeface="Arial" pitchFamily="34" charset="0"/>
              <a:buChar char="•"/>
            </a:pPr>
            <a:r>
              <a:rPr lang="cs-CZ" sz="2200" dirty="0" smtClean="0">
                <a:solidFill>
                  <a:srgbClr val="C606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Kurikulární reforma, </a:t>
            </a:r>
            <a:r>
              <a:rPr lang="cs-CZ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zejména</a:t>
            </a:r>
            <a:r>
              <a:rPr lang="cs-CZ" sz="2200" dirty="0" smtClean="0">
                <a:solidFill>
                  <a:srgbClr val="C606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cs-CZ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tvorba a realizace ŠVP </a:t>
            </a:r>
            <a:r>
              <a:rPr lang="cs-CZ" sz="2200" dirty="0" smtClean="0">
                <a:solidFill>
                  <a:srgbClr val="C606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jednoznačně přispívá k rozvoji spolupráce </a:t>
            </a:r>
            <a:r>
              <a:rPr lang="cs-CZ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škol a jejich sociálních partnerů</a:t>
            </a:r>
          </a:p>
          <a:p>
            <a:pPr marL="444500" indent="-444500">
              <a:buFont typeface="Arial" pitchFamily="34" charset="0"/>
              <a:buChar char="•"/>
            </a:pPr>
            <a:r>
              <a:rPr lang="cs-CZ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Kvalita, formy, podmínky a rozvoj spolupráce jsou </a:t>
            </a:r>
            <a:r>
              <a:rPr lang="cs-CZ" sz="2200" dirty="0" smtClean="0">
                <a:solidFill>
                  <a:srgbClr val="C606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oborově podmíněny</a:t>
            </a:r>
          </a:p>
          <a:p>
            <a:pPr marL="444500" indent="-444500">
              <a:buFont typeface="Arial" pitchFamily="34" charset="0"/>
              <a:buChar char="•"/>
            </a:pPr>
            <a:r>
              <a:rPr lang="cs-CZ" sz="2200" dirty="0" smtClean="0">
                <a:solidFill>
                  <a:srgbClr val="C606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Největší rozvoj spolupráce </a:t>
            </a:r>
            <a:r>
              <a:rPr lang="cs-CZ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se sociálními partnery se projevuje u</a:t>
            </a:r>
            <a:r>
              <a:rPr lang="cs-CZ" sz="2200" dirty="0" smtClean="0">
                <a:solidFill>
                  <a:srgbClr val="C606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zemědělských škol </a:t>
            </a:r>
            <a:r>
              <a:rPr lang="cs-CZ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 </a:t>
            </a:r>
            <a:r>
              <a:rPr lang="cs-CZ" sz="2200" dirty="0" smtClean="0">
                <a:solidFill>
                  <a:srgbClr val="C606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škol s technickými obory</a:t>
            </a:r>
          </a:p>
          <a:p>
            <a:pPr marL="444500" indent="-444500">
              <a:buFont typeface="Arial" pitchFamily="34" charset="0"/>
              <a:buChar char="•"/>
            </a:pPr>
            <a:r>
              <a:rPr lang="cs-CZ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Prakticky </a:t>
            </a:r>
            <a:r>
              <a:rPr lang="cs-CZ" sz="2200" dirty="0" smtClean="0">
                <a:solidFill>
                  <a:srgbClr val="C606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neměnná situace </a:t>
            </a:r>
            <a:r>
              <a:rPr lang="cs-CZ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v sociálním partnerství je u škol </a:t>
            </a:r>
            <a:r>
              <a:rPr lang="cs-CZ" sz="2200" dirty="0" smtClean="0">
                <a:solidFill>
                  <a:srgbClr val="C606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„</a:t>
            </a:r>
            <a:r>
              <a:rPr lang="cs-CZ" sz="2200" dirty="0" err="1" smtClean="0">
                <a:solidFill>
                  <a:srgbClr val="C606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službových</a:t>
            </a:r>
            <a:r>
              <a:rPr lang="cs-CZ" sz="2200" dirty="0" smtClean="0">
                <a:solidFill>
                  <a:srgbClr val="C606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</a:t>
            </a:r>
            <a:r>
              <a:rPr lang="cs-CZ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a </a:t>
            </a:r>
            <a:r>
              <a:rPr lang="cs-CZ" sz="2200" dirty="0" smtClean="0">
                <a:solidFill>
                  <a:srgbClr val="C606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ekonomických</a:t>
            </a:r>
          </a:p>
          <a:p>
            <a:pPr marL="444500" indent="-444500">
              <a:buFont typeface="Arial" pitchFamily="34" charset="0"/>
              <a:buChar char="•"/>
            </a:pPr>
            <a:r>
              <a:rPr lang="cs-CZ" sz="2200" dirty="0" smtClean="0">
                <a:solidFill>
                  <a:srgbClr val="C606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Nejčastějším partnerem </a:t>
            </a:r>
            <a:r>
              <a:rPr lang="cs-CZ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při tvorbě, úpravách a realizaci ŠVP </a:t>
            </a:r>
            <a:r>
              <a:rPr lang="cs-CZ" sz="2200" dirty="0" smtClean="0">
                <a:solidFill>
                  <a:srgbClr val="C606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jsou zaměstnavatelé</a:t>
            </a:r>
          </a:p>
          <a:p>
            <a:pPr marL="444500" indent="-444500">
              <a:buFont typeface="Arial" pitchFamily="34" charset="0"/>
              <a:buChar char="•"/>
            </a:pPr>
            <a:r>
              <a:rPr lang="cs-CZ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Stále se projevuje </a:t>
            </a:r>
            <a:r>
              <a:rPr lang="cs-CZ" sz="2200" dirty="0" smtClean="0">
                <a:solidFill>
                  <a:srgbClr val="C606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určitý nezájem zaměstnavatelů </a:t>
            </a:r>
            <a:r>
              <a:rPr lang="cs-CZ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navázat se školami partnerskou spolupráci. Rezervy jsou </a:t>
            </a:r>
            <a:r>
              <a:rPr lang="cs-CZ" sz="2200" dirty="0" smtClean="0">
                <a:solidFill>
                  <a:srgbClr val="C606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 na straně některých škol</a:t>
            </a:r>
          </a:p>
          <a:p>
            <a:pPr marL="444500" indent="-444500">
              <a:buFont typeface="Arial" pitchFamily="34" charset="0"/>
              <a:buChar char="•"/>
            </a:pPr>
            <a:r>
              <a:rPr lang="cs-CZ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Efektivní sociální partnerství funguje tam kde je </a:t>
            </a:r>
            <a:r>
              <a:rPr lang="cs-CZ" sz="2200" dirty="0" smtClean="0">
                <a:solidFill>
                  <a:srgbClr val="C606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oboustranně přínosné</a:t>
            </a:r>
          </a:p>
          <a:p>
            <a:pPr marL="444500" indent="-444500">
              <a:buFont typeface="Arial" pitchFamily="34" charset="0"/>
              <a:buChar char="•"/>
            </a:pPr>
            <a:r>
              <a:rPr lang="cs-CZ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Pro navazování a rozvíjení partnerství jsou důležitým faktorem </a:t>
            </a:r>
            <a:r>
              <a:rPr lang="cs-CZ" sz="2200" dirty="0" smtClean="0">
                <a:solidFill>
                  <a:srgbClr val="C606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absolventi dané školy</a:t>
            </a:r>
          </a:p>
          <a:p>
            <a:pPr marL="444500" indent="-444500">
              <a:buFont typeface="Arial" pitchFamily="34" charset="0"/>
              <a:buChar char="•"/>
            </a:pPr>
            <a:r>
              <a:rPr lang="cs-CZ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Snahou každé školy by mělo být </a:t>
            </a:r>
            <a:r>
              <a:rPr lang="cs-CZ" sz="2200" dirty="0" smtClean="0">
                <a:solidFill>
                  <a:srgbClr val="C606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stát se určitým způsobem pro ostatní  zajímavým sociálním partnerem</a:t>
            </a:r>
            <a:endParaRPr lang="cs-CZ" sz="22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44500" indent="-444500" algn="just">
              <a:buFont typeface="Wingdings" pitchFamily="2" charset="2"/>
              <a:buNone/>
            </a:pPr>
            <a:r>
              <a:rPr lang="cs-CZ" sz="2200" dirty="0" smtClean="0"/>
              <a:t>	</a:t>
            </a:r>
            <a:r>
              <a:rPr lang="cs-CZ" dirty="0" smtClean="0"/>
              <a:t>	</a:t>
            </a:r>
            <a:endParaRPr lang="cs-CZ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2466380" y="252239"/>
            <a:ext cx="7920038" cy="431800"/>
          </a:xfrm>
        </p:spPr>
        <p:txBody>
          <a:bodyPr/>
          <a:lstStyle/>
          <a:p>
            <a:r>
              <a:rPr lang="cs-CZ" sz="3200" b="0" dirty="0" smtClean="0"/>
              <a:t>DOPORUČENÍ</a:t>
            </a:r>
            <a:endParaRPr lang="cs-CZ" sz="3200" b="0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26220" y="1260351"/>
            <a:ext cx="9505752" cy="5783263"/>
          </a:xfrm>
        </p:spPr>
        <p:txBody>
          <a:bodyPr/>
          <a:lstStyle/>
          <a:p>
            <a:pPr marL="444500" indent="-444500">
              <a:buFont typeface="Arial" pitchFamily="34" charset="0"/>
              <a:buChar char="•"/>
            </a:pPr>
            <a:r>
              <a:rPr lang="cs-CZ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Intenzívně </a:t>
            </a:r>
            <a:r>
              <a:rPr lang="cs-CZ" sz="2200" dirty="0" smtClean="0">
                <a:solidFill>
                  <a:srgbClr val="C606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mapovat situaci </a:t>
            </a:r>
            <a:r>
              <a:rPr lang="cs-CZ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v regionu a </a:t>
            </a:r>
            <a:r>
              <a:rPr lang="cs-CZ" sz="2200" dirty="0" smtClean="0">
                <a:solidFill>
                  <a:srgbClr val="C606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pružně reagovat </a:t>
            </a:r>
            <a:r>
              <a:rPr lang="cs-CZ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na požadavky trhu práce</a:t>
            </a:r>
          </a:p>
          <a:p>
            <a:pPr marL="444500" indent="-444500">
              <a:buFont typeface="Arial" pitchFamily="34" charset="0"/>
              <a:buChar char="•"/>
            </a:pPr>
            <a:r>
              <a:rPr lang="cs-CZ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Rozvíjet spolupráci s </a:t>
            </a:r>
            <a:r>
              <a:rPr lang="cs-CZ" sz="2200" dirty="0" smtClean="0">
                <a:solidFill>
                  <a:srgbClr val="C606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pestrou škálou sociálních partnerů</a:t>
            </a:r>
          </a:p>
          <a:p>
            <a:pPr marL="444500" indent="-444500">
              <a:buFont typeface="Arial" pitchFamily="34" charset="0"/>
              <a:buChar char="•"/>
            </a:pPr>
            <a:r>
              <a:rPr lang="cs-CZ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Dlouhodobě  budovat spolupráci </a:t>
            </a:r>
            <a:r>
              <a:rPr lang="cs-CZ" sz="2200" dirty="0" smtClean="0">
                <a:solidFill>
                  <a:srgbClr val="C606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 zaměstnavateli</a:t>
            </a:r>
          </a:p>
          <a:p>
            <a:pPr marL="444500" indent="-444500">
              <a:buFont typeface="Arial" pitchFamily="34" charset="0"/>
              <a:buChar char="•"/>
            </a:pPr>
            <a:r>
              <a:rPr lang="cs-CZ" sz="2200" dirty="0" smtClean="0">
                <a:solidFill>
                  <a:srgbClr val="C606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Využívat absolventy </a:t>
            </a:r>
            <a:r>
              <a:rPr lang="cs-CZ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školy pro navazování a rozvoj sociálního partnerství </a:t>
            </a:r>
          </a:p>
          <a:p>
            <a:pPr marL="444500" indent="-444500">
              <a:buFont typeface="Arial" pitchFamily="34" charset="0"/>
              <a:buChar char="•"/>
            </a:pPr>
            <a:r>
              <a:rPr lang="cs-CZ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Zvláštní pozornost věnovat žákům </a:t>
            </a:r>
            <a:r>
              <a:rPr lang="cs-CZ" sz="2200" dirty="0" smtClean="0">
                <a:solidFill>
                  <a:srgbClr val="C606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základních škol </a:t>
            </a:r>
            <a:r>
              <a:rPr lang="cs-CZ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 jejich rodičům. Spolupracovat s výchovními poradci. Do propagace školy zaměřené na ZŠ zainteresovat sociální partnery</a:t>
            </a:r>
          </a:p>
          <a:p>
            <a:pPr marL="444500" indent="-444500">
              <a:buFont typeface="Arial" pitchFamily="34" charset="0"/>
              <a:buChar char="•"/>
            </a:pPr>
            <a:r>
              <a:rPr lang="cs-CZ" sz="2200" dirty="0" smtClean="0">
                <a:solidFill>
                  <a:srgbClr val="C606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Určit na škole pracovníka</a:t>
            </a:r>
            <a:r>
              <a:rPr lang="cs-CZ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, který se bude spolupráci se sociálními partnery systematicky  věnovat</a:t>
            </a:r>
          </a:p>
          <a:p>
            <a:pPr marL="444500" indent="-444500">
              <a:buFont typeface="Arial" pitchFamily="34" charset="0"/>
              <a:buChar char="•"/>
            </a:pPr>
            <a:r>
              <a:rPr lang="cs-CZ" sz="2200" dirty="0" smtClean="0">
                <a:solidFill>
                  <a:srgbClr val="C606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Spolupráci pravidelně vyhodnocovat</a:t>
            </a:r>
            <a:r>
              <a:rPr lang="cs-CZ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, nefungující ukončit a hledat nové partnery</a:t>
            </a:r>
          </a:p>
          <a:p>
            <a:pPr marL="444500" indent="-444500">
              <a:buFont typeface="Arial" pitchFamily="34" charset="0"/>
              <a:buChar char="•"/>
            </a:pPr>
            <a:r>
              <a:rPr lang="cs-CZ" sz="2200" dirty="0" smtClean="0">
                <a:solidFill>
                  <a:srgbClr val="C606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Dodržovat sliby a závazky </a:t>
            </a:r>
            <a:r>
              <a:rPr lang="cs-CZ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vůči všem partnerům</a:t>
            </a:r>
          </a:p>
          <a:p>
            <a:pPr marL="444500" indent="-444500">
              <a:buFont typeface="Arial" pitchFamily="34" charset="0"/>
              <a:buChar char="•"/>
            </a:pPr>
            <a:r>
              <a:rPr lang="cs-CZ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Stavět na </a:t>
            </a:r>
            <a:r>
              <a:rPr lang="cs-CZ" sz="2200" dirty="0" smtClean="0">
                <a:solidFill>
                  <a:srgbClr val="C606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tradici vlastní školy</a:t>
            </a:r>
            <a:r>
              <a:rPr lang="cs-CZ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, udržovat si profilaci a vhodně ji rozvíjet</a:t>
            </a:r>
          </a:p>
          <a:p>
            <a:pPr marL="444500" indent="-444500">
              <a:buFont typeface="Arial" pitchFamily="34" charset="0"/>
              <a:buChar char="•"/>
            </a:pPr>
            <a:endParaRPr lang="cs-CZ" sz="22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44500" indent="-444500" algn="just">
              <a:buFont typeface="Wingdings" pitchFamily="2" charset="2"/>
              <a:buNone/>
            </a:pPr>
            <a:r>
              <a:rPr lang="cs-CZ" sz="2200" dirty="0" smtClean="0"/>
              <a:t>	</a:t>
            </a:r>
            <a:r>
              <a:rPr lang="cs-CZ" dirty="0" smtClean="0"/>
              <a:t>	</a:t>
            </a:r>
            <a:endParaRPr lang="cs-CZ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/>
              <a:t>Publicita projektu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 sz="3200" dirty="0"/>
          </a:p>
          <a:p>
            <a:r>
              <a:rPr lang="cs-CZ" sz="3200" dirty="0"/>
              <a:t>Web projektu: </a:t>
            </a:r>
            <a:r>
              <a:rPr lang="cs-CZ" sz="3200" dirty="0">
                <a:hlinkClick r:id="rId3"/>
              </a:rPr>
              <a:t>www.nuov.cz/kurikulum</a:t>
            </a:r>
            <a:endParaRPr lang="cs-CZ" sz="3200" dirty="0"/>
          </a:p>
          <a:p>
            <a:r>
              <a:rPr lang="cs-CZ" sz="3200" dirty="0"/>
              <a:t>Zpravodaj projektu</a:t>
            </a:r>
          </a:p>
          <a:p>
            <a:pPr>
              <a:buFont typeface="Wingdings" pitchFamily="2" charset="2"/>
              <a:buNone/>
            </a:pPr>
            <a:endParaRPr lang="cs-CZ" sz="3200" dirty="0"/>
          </a:p>
          <a:p>
            <a:pPr algn="ctr">
              <a:buFont typeface="Wingdings" pitchFamily="2" charset="2"/>
              <a:buNone/>
            </a:pPr>
            <a:endParaRPr lang="cs-CZ" sz="3200" dirty="0"/>
          </a:p>
          <a:p>
            <a:pPr algn="ctr">
              <a:buFont typeface="Wingdings" pitchFamily="2" charset="2"/>
              <a:buNone/>
            </a:pPr>
            <a:endParaRPr lang="cs-CZ" sz="3200" dirty="0"/>
          </a:p>
          <a:p>
            <a:pPr algn="ctr">
              <a:buFont typeface="Wingdings" pitchFamily="2" charset="2"/>
              <a:buNone/>
            </a:pPr>
            <a:r>
              <a:rPr lang="cs-CZ" sz="3200" dirty="0"/>
              <a:t>Děkuji Vám za pozornost</a:t>
            </a:r>
          </a:p>
          <a:p>
            <a:pPr algn="ctr">
              <a:buFont typeface="Wingdings" pitchFamily="2" charset="2"/>
              <a:buNone/>
            </a:pPr>
            <a:r>
              <a:rPr lang="cs-CZ" sz="4400" b="1" dirty="0">
                <a:solidFill>
                  <a:srgbClr val="C6065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urikulum">
  <a:themeElements>
    <a:clrScheme name="kurikulu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urikul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9533" tIns="49769" rIns="99533" bIns="49769" numCol="1" anchor="ctr" anchorCtr="0" compatLnSpc="1">
        <a:prstTxWarp prst="textNoShape">
          <a:avLst/>
        </a:prstTxWarp>
      </a:bodyPr>
      <a:lstStyle>
        <a:defPPr marL="0" marR="0" indent="0" algn="r" defTabSz="11350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7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9533" tIns="49769" rIns="99533" bIns="49769" numCol="1" anchor="ctr" anchorCtr="0" compatLnSpc="1">
        <a:prstTxWarp prst="textNoShape">
          <a:avLst/>
        </a:prstTxWarp>
      </a:bodyPr>
      <a:lstStyle>
        <a:defPPr marL="0" marR="0" indent="0" algn="r" defTabSz="11350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7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kurikulu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urikulu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urikulu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urikulu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urikulu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urikulu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rikulu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rikulu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rikulu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rikulu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rikulu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rikulu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kurikulum</Template>
  <TotalTime>830</TotalTime>
  <Words>429</Words>
  <Application>Microsoft Office PowerPoint</Application>
  <PresentationFormat>Vlastní</PresentationFormat>
  <Paragraphs>94</Paragraphs>
  <Slides>10</Slides>
  <Notes>10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1" baseType="lpstr">
      <vt:lpstr>kurikulum</vt:lpstr>
      <vt:lpstr>Snímek 1</vt:lpstr>
      <vt:lpstr>Snímek 2</vt:lpstr>
      <vt:lpstr>Aktivita 2 - Podpora sociálního partnerství</vt:lpstr>
      <vt:lpstr>Základní otázky studie</vt:lpstr>
      <vt:lpstr>Formální struktura studie</vt:lpstr>
      <vt:lpstr>Východiska studie - vzorek šetření</vt:lpstr>
      <vt:lpstr>Východiska studie – vymezení pojmů</vt:lpstr>
      <vt:lpstr>Shrnutí obecných poznatků</vt:lpstr>
      <vt:lpstr>DOPORUČENÍ</vt:lpstr>
      <vt:lpstr>Publicita projektu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kasparov</dc:creator>
  <cp:lastModifiedBy>Pavel</cp:lastModifiedBy>
  <cp:revision>56</cp:revision>
  <dcterms:created xsi:type="dcterms:W3CDTF">2009-04-07T12:12:22Z</dcterms:created>
  <dcterms:modified xsi:type="dcterms:W3CDTF">2011-02-27T20:51:12Z</dcterms:modified>
</cp:coreProperties>
</file>