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notesMasterIdLst>
    <p:notesMasterId r:id="rId26"/>
  </p:notesMasterIdLst>
  <p:sldIdLst>
    <p:sldId id="292" r:id="rId7"/>
    <p:sldId id="256" r:id="rId8"/>
    <p:sldId id="293" r:id="rId9"/>
    <p:sldId id="294" r:id="rId10"/>
    <p:sldId id="295" r:id="rId11"/>
    <p:sldId id="276" r:id="rId12"/>
    <p:sldId id="265" r:id="rId13"/>
    <p:sldId id="278" r:id="rId14"/>
    <p:sldId id="281" r:id="rId15"/>
    <p:sldId id="282" r:id="rId16"/>
    <p:sldId id="283" r:id="rId17"/>
    <p:sldId id="284" r:id="rId18"/>
    <p:sldId id="289" r:id="rId19"/>
    <p:sldId id="285" r:id="rId20"/>
    <p:sldId id="286" r:id="rId21"/>
    <p:sldId id="287" r:id="rId22"/>
    <p:sldId id="288" r:id="rId23"/>
    <p:sldId id="296" r:id="rId24"/>
    <p:sldId id="297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33CC"/>
    <a:srgbClr val="FF0066"/>
    <a:srgbClr val="000000"/>
    <a:srgbClr val="0033CC"/>
    <a:srgbClr val="993300"/>
    <a:srgbClr val="CC3300"/>
    <a:srgbClr val="33CC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070" autoAdjust="0"/>
  </p:normalViewPr>
  <p:slideViewPr>
    <p:cSldViewPr>
      <p:cViewPr>
        <p:scale>
          <a:sx n="88" d="100"/>
          <a:sy n="88" d="100"/>
        </p:scale>
        <p:origin x="-318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6E2E6-5A7B-4E36-A116-1CEC91F62A99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A521D-9A69-44FD-BE87-AFD24F281C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013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>
                <a:solidFill>
                  <a:prstClr val="black"/>
                </a:solidFill>
              </a:rPr>
              <a:pPr/>
              <a:t>1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7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>
                <a:solidFill>
                  <a:prstClr val="black"/>
                </a:solidFill>
              </a:rPr>
              <a:pPr/>
              <a:t>3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6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>
                <a:solidFill>
                  <a:prstClr val="black"/>
                </a:solidFill>
              </a:rPr>
              <a:pPr/>
              <a:t>4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680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8B49F2-7CF2-4FFD-A840-C1712FA4C317}" type="slidenum">
              <a:rPr lang="de-DE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13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071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3277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998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4260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422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4462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746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073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422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521D-9A69-44FD-BE87-AFD24F281CDD}" type="slidenum">
              <a:rPr lang="cs-CZ" smtClean="0">
                <a:solidFill>
                  <a:prstClr val="black"/>
                </a:solidFill>
              </a:rPr>
              <a:pPr/>
              <a:t>19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6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2000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26973"/>
      </p:ext>
    </p:extLst>
  </p:cSld>
  <p:clrMapOvr>
    <a:masterClrMapping/>
  </p:clrMapOvr>
  <p:transition spd="slow" advTm="2000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16414"/>
      </p:ext>
    </p:extLst>
  </p:cSld>
  <p:clrMapOvr>
    <a:masterClrMapping/>
  </p:clrMapOvr>
  <p:transition spd="slow" advTm="2000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57713"/>
      </p:ext>
    </p:extLst>
  </p:cSld>
  <p:clrMapOvr>
    <a:masterClrMapping/>
  </p:clrMapOvr>
  <p:transition spd="slow" advTm="2000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30881"/>
      </p:ext>
    </p:extLst>
  </p:cSld>
  <p:clrMapOvr>
    <a:masterClrMapping/>
  </p:clrMapOvr>
  <p:transition spd="slow" advTm="2000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034638"/>
      </p:ext>
    </p:extLst>
  </p:cSld>
  <p:clrMapOvr>
    <a:masterClrMapping/>
  </p:clrMapOvr>
  <p:transition spd="slow" advTm="2000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38406"/>
      </p:ext>
    </p:extLst>
  </p:cSld>
  <p:clrMapOvr>
    <a:masterClrMapping/>
  </p:clrMapOvr>
  <p:transition spd="slow" advTm="2000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99"/>
      </p:ext>
    </p:extLst>
  </p:cSld>
  <p:clrMapOvr>
    <a:masterClrMapping/>
  </p:clrMapOvr>
  <p:transition spd="slow" advTm="2000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995043"/>
      </p:ext>
    </p:extLst>
  </p:cSld>
  <p:clrMapOvr>
    <a:masterClrMapping/>
  </p:clrMapOvr>
  <p:transition spd="slow" advTm="2000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07762"/>
      </p:ext>
    </p:extLst>
  </p:cSld>
  <p:clrMapOvr>
    <a:masterClrMapping/>
  </p:clrMapOvr>
  <p:transition spd="slow" advTm="2000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55153"/>
      </p:ext>
    </p:extLst>
  </p:cSld>
  <p:clrMapOvr>
    <a:masterClrMapping/>
  </p:clrMapOvr>
  <p:transition spd="slow" advTm="2000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62340"/>
      </p:ext>
    </p:extLst>
  </p:cSld>
  <p:clrMapOvr>
    <a:masterClrMapping/>
  </p:clrMapOvr>
  <p:transition spd="slow" advTm="2000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spcBef>
                <a:spcPts val="400"/>
              </a:spcBef>
            </a:pPr>
            <a:endParaRPr lang="en-US" b="1" cap="all" dirty="0" smtClean="0">
              <a:solidFill>
                <a:srgbClr val="000000"/>
              </a:solidFill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07438"/>
      </p:ext>
    </p:extLst>
  </p:cSld>
  <p:clrMapOvr>
    <a:masterClrMapping/>
  </p:clrMapOvr>
  <p:transition spd="slow" advTm="2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84353"/>
      </p:ext>
    </p:extLst>
  </p:cSld>
  <p:clrMapOvr>
    <a:masterClrMapping/>
  </p:clrMapOvr>
  <p:transition spd="slow" advTm="2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spcBef>
                <a:spcPts val="400"/>
              </a:spcBef>
            </a:pPr>
            <a:endParaRPr lang="en-US" b="1" cap="all" dirty="0" smtClean="0">
              <a:solidFill>
                <a:srgbClr val="FFFFFF"/>
              </a:solidFill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000000"/>
                </a:solidFill>
              </a:rPr>
              <a:pPr/>
              <a:t>28.2.2011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000000"/>
                </a:solidFill>
              </a:rPr>
              <a:pPr/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666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2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2840"/>
      </p:ext>
    </p:extLst>
  </p:cSld>
  <p:clrMapOvr>
    <a:masterClrMapping/>
  </p:clrMapOvr>
  <p:transition spd="slow" advTm="2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32281"/>
      </p:ext>
    </p:extLst>
  </p:cSld>
  <p:clrMapOvr>
    <a:masterClrMapping/>
  </p:clrMapOvr>
  <p:transition spd="slow" advTm="2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64673"/>
      </p:ext>
    </p:extLst>
  </p:cSld>
  <p:clrMapOvr>
    <a:masterClrMapping/>
  </p:clrMapOvr>
  <p:transition spd="slow" advTm="2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000913"/>
      </p:ext>
    </p:extLst>
  </p:cSld>
  <p:clrMapOvr>
    <a:masterClrMapping/>
  </p:clrMapOvr>
  <p:transition spd="slow" advTm="2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86779"/>
      </p:ext>
    </p:extLst>
  </p:cSld>
  <p:clrMapOvr>
    <a:masterClrMapping/>
  </p:clrMapOvr>
  <p:transition spd="slow" advTm="2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671188"/>
      </p:ext>
    </p:extLst>
  </p:cSld>
  <p:clrMapOvr>
    <a:masterClrMapping/>
  </p:clrMapOvr>
  <p:transition spd="slow" advTm="2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49093"/>
      </p:ext>
    </p:extLst>
  </p:cSld>
  <p:clrMapOvr>
    <a:masterClrMapping/>
  </p:clrMapOvr>
  <p:transition spd="slow" advTm="2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87208"/>
      </p:ext>
    </p:extLst>
  </p:cSld>
  <p:clrMapOvr>
    <a:masterClrMapping/>
  </p:clrMapOvr>
  <p:transition spd="slow" advTm="2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82318"/>
      </p:ext>
    </p:extLst>
  </p:cSld>
  <p:clrMapOvr>
    <a:masterClrMapping/>
  </p:clrMapOvr>
  <p:transition spd="slow" advTm="2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65949"/>
      </p:ext>
    </p:extLst>
  </p:cSld>
  <p:clrMapOvr>
    <a:masterClrMapping/>
  </p:clrMapOvr>
  <p:transition spd="slow" advTm="2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97053"/>
      </p:ext>
    </p:extLst>
  </p:cSld>
  <p:clrMapOvr>
    <a:masterClrMapping/>
  </p:clrMapOvr>
  <p:transition spd="slow" advTm="2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93842"/>
      </p:ext>
    </p:extLst>
  </p:cSld>
  <p:clrMapOvr>
    <a:masterClrMapping/>
  </p:clrMapOvr>
  <p:transition spd="slow" advTm="2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56572"/>
      </p:ext>
    </p:extLst>
  </p:cSld>
  <p:clrMapOvr>
    <a:masterClrMapping/>
  </p:clrMapOvr>
  <p:transition spd="slow" advTm="2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22361"/>
      </p:ext>
    </p:extLst>
  </p:cSld>
  <p:clrMapOvr>
    <a:masterClrMapping/>
  </p:clrMapOvr>
  <p:transition spd="slow" advTm="2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04278"/>
      </p:ext>
    </p:extLst>
  </p:cSld>
  <p:clrMapOvr>
    <a:masterClrMapping/>
  </p:clrMapOvr>
  <p:transition spd="slow" advTm="2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80652"/>
      </p:ext>
    </p:extLst>
  </p:cSld>
  <p:clrMapOvr>
    <a:masterClrMapping/>
  </p:clrMapOvr>
  <p:transition spd="slow" advTm="2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02232"/>
      </p:ext>
    </p:extLst>
  </p:cSld>
  <p:clrMapOvr>
    <a:masterClrMapping/>
  </p:clrMapOvr>
  <p:transition spd="slow" advTm="2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77918"/>
      </p:ext>
    </p:extLst>
  </p:cSld>
  <p:clrMapOvr>
    <a:masterClrMapping/>
  </p:clrMapOvr>
  <p:transition spd="slow" advTm="2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342636"/>
      </p:ext>
    </p:extLst>
  </p:cSld>
  <p:clrMapOvr>
    <a:masterClrMapping/>
  </p:clrMapOvr>
  <p:transition spd="slow" advTm="2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5162569"/>
      </p:ext>
    </p:extLst>
  </p:cSld>
  <p:clrMapOvr>
    <a:masterClrMapping/>
  </p:clrMapOvr>
  <p:transition spd="slow" advTm="2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4101154"/>
      </p:ext>
    </p:extLst>
  </p:cSld>
  <p:clrMapOvr>
    <a:masterClrMapping/>
  </p:clrMapOvr>
  <p:transition spd="slow" advTm="2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361281"/>
      </p:ext>
    </p:extLst>
  </p:cSld>
  <p:clrMapOvr>
    <a:masterClrMapping/>
  </p:clrMapOvr>
  <p:transition spd="slow" advTm="2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05694"/>
      </p:ext>
    </p:extLst>
  </p:cSld>
  <p:clrMapOvr>
    <a:masterClrMapping/>
  </p:clrMapOvr>
  <p:transition spd="slow" advTm="2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8947974"/>
      </p:ext>
    </p:extLst>
  </p:cSld>
  <p:clrMapOvr>
    <a:masterClrMapping/>
  </p:clrMapOvr>
  <p:transition spd="slow" advTm="2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5860793"/>
      </p:ext>
    </p:extLst>
  </p:cSld>
  <p:clrMapOvr>
    <a:masterClrMapping/>
  </p:clrMapOvr>
  <p:transition spd="slow" advTm="2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423800"/>
      </p:ext>
    </p:extLst>
  </p:cSld>
  <p:clrMapOvr>
    <a:masterClrMapping/>
  </p:clrMapOvr>
  <p:transition spd="slow" advTm="2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>
              <a:solidFill>
                <a:srgbClr val="43434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874320-03C2-4024-AC54-A872485F14EE}" type="slidenum">
              <a:rPr lang="cs-CZ" smtClean="0">
                <a:solidFill>
                  <a:srgbClr val="434342"/>
                </a:solidFill>
              </a:rPr>
              <a:pPr/>
              <a:t>‹#›</a:t>
            </a:fld>
            <a:endParaRPr lang="cs-CZ" dirty="0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70597"/>
      </p:ext>
    </p:extLst>
  </p:cSld>
  <p:clrMapOvr>
    <a:masterClrMapping/>
  </p:clrMapOvr>
  <p:transition spd="slow" advTm="2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6224918"/>
      </p:ext>
    </p:extLst>
  </p:cSld>
  <p:clrMapOvr>
    <a:masterClrMapping/>
  </p:clrMapOvr>
  <p:transition spd="slow" advTm="2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1745684"/>
      </p:ext>
    </p:extLst>
  </p:cSld>
  <p:clrMapOvr>
    <a:masterClrMapping/>
  </p:clrMapOvr>
  <p:transition spd="slow" advTm="2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6687753"/>
      </p:ext>
    </p:extLst>
  </p:cSld>
  <p:clrMapOvr>
    <a:masterClrMapping/>
  </p:clrMapOvr>
  <p:transition spd="slow" advTm="2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33511135"/>
      </p:ext>
    </p:extLst>
  </p:cSld>
  <p:clrMapOvr>
    <a:masterClrMapping/>
  </p:clrMapOvr>
  <p:transition spd="slow" advTm="2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45297"/>
      </p:ext>
    </p:extLst>
  </p:cSld>
  <p:clrMapOvr>
    <a:masterClrMapping/>
  </p:clrMapOvr>
  <p:transition spd="slow" advTm="2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274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2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37448"/>
      </p:ext>
    </p:extLst>
  </p:cSld>
  <p:clrMapOvr>
    <a:masterClrMapping/>
  </p:clrMapOvr>
  <p:transition spd="slow" advTm="2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602977"/>
      </p:ext>
    </p:extLst>
  </p:cSld>
  <p:clrMapOvr>
    <a:masterClrMapping/>
  </p:clrMapOvr>
  <p:transition spd="slow" advTm="2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32906"/>
      </p:ext>
    </p:extLst>
  </p:cSld>
  <p:clrMapOvr>
    <a:masterClrMapping/>
  </p:clrMapOvr>
  <p:transition spd="slow" advTm="2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241341"/>
      </p:ext>
    </p:extLst>
  </p:cSld>
  <p:clrMapOvr>
    <a:masterClrMapping/>
  </p:clrMapOvr>
  <p:transition spd="slow" advTm="2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76911"/>
      </p:ext>
    </p:extLst>
  </p:cSld>
  <p:clrMapOvr>
    <a:masterClrMapping/>
  </p:clrMapOvr>
  <p:transition spd="slow" advTm="2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57449"/>
      </p:ext>
    </p:extLst>
  </p:cSld>
  <p:clrMapOvr>
    <a:masterClrMapping/>
  </p:clrMapOvr>
  <p:transition spd="slow" advTm="2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31788"/>
      </p:ext>
    </p:extLst>
  </p:cSld>
  <p:clrMapOvr>
    <a:masterClrMapping/>
  </p:clrMapOvr>
  <p:transition spd="slow" advTm="2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757285"/>
      </p:ext>
    </p:extLst>
  </p:cSld>
  <p:clrMapOvr>
    <a:masterClrMapping/>
  </p:clrMapOvr>
  <p:transition spd="slow" advTm="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34D05-6B0D-4F80-A1D6-45D32346035D}" type="datetimeFigureOut">
              <a:rPr lang="cs-CZ" smtClean="0"/>
              <a:pPr/>
              <a:t>28.2.2011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74320-03C2-4024-AC54-A872485F14E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2000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CD34D05-6B0D-4F80-A1D6-45D32346035D}" type="datetimeFigureOut">
              <a:rPr lang="cs-CZ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28.2.2011</a:t>
            </a:fld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cs-CZ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4874320-03C2-4024-AC54-A872485F14EE}" type="slidenum">
              <a:rPr lang="cs-CZ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4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Tm="2000">
    <p:cover/>
  </p:transition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4CD34D05-6B0D-4F80-A1D6-45D32346035D}" type="datetimeFigureOut">
              <a:rPr lang="cs-CZ" smtClean="0">
                <a:solidFill>
                  <a:srgbClr val="FFFFFF"/>
                </a:solidFill>
              </a:rPr>
              <a:pPr/>
              <a:t>28.2.2011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74874320-03C2-4024-AC54-A872485F14EE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20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Tm="200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CD34D05-6B0D-4F80-A1D6-45D32346035D}" type="datetimeFigureOut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4874320-03C2-4024-AC54-A872485F14EE}" type="slidenum">
              <a:rPr lang="cs-CZ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634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 advTm="200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CD34D05-6B0D-4F80-A1D6-45D32346035D}" type="datetimeFigureOut">
              <a:rPr lang="cs-CZ" smtClean="0"/>
              <a:pPr/>
              <a:t>28.2.2011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4874320-03C2-4024-AC54-A872485F14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72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 advTm="200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D34D05-6B0D-4F80-A1D6-45D32346035D}" type="datetimeFigureOut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28.2.2011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4874320-03C2-4024-AC54-A872485F14EE}" type="slidenum">
              <a:rPr lang="cs-CZ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cs-CZ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316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 advTm="2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wav"/><Relationship Id="rId7" Type="http://schemas.openxmlformats.org/officeDocument/2006/relationships/image" Target="../media/image8.jpe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audio2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audio" Target="../media/audio1.wav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3.png"/><Relationship Id="rId4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6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SOU Domažlice, Prokopa Velikého 640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1442858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64347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r>
              <a:rPr lang="cs-CZ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Střední odborné učiliště,</a:t>
            </a:r>
            <a:br>
              <a:rPr lang="cs-CZ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cs-CZ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         Domažlice, </a:t>
            </a:r>
            <a:br>
              <a:rPr lang="cs-CZ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cs-CZ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Prokopa Velikého 640 </a:t>
            </a:r>
            <a:endParaRPr lang="cs-CZ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" name="Obrázek 5" descr="0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15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15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Čtyřleté obory vzdělání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23528" y="260648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rgbClr val="FFFFFF"/>
                </a:solidFill>
              </a:rPr>
              <a:t>SOU Domažlice,</a:t>
            </a:r>
          </a:p>
          <a:p>
            <a:r>
              <a:rPr lang="cs-CZ" sz="2000" b="1" dirty="0" smtClean="0">
                <a:solidFill>
                  <a:srgbClr val="FFFFFF"/>
                </a:solidFill>
              </a:rPr>
              <a:t>Prokopa Velikého 640</a:t>
            </a:r>
            <a:endParaRPr lang="cs-CZ" sz="2000" b="1" dirty="0">
              <a:solidFill>
                <a:srgbClr val="FFFFFF"/>
              </a:solidFill>
            </a:endParaRPr>
          </a:p>
        </p:txBody>
      </p:sp>
      <p:sp>
        <p:nvSpPr>
          <p:cNvPr id="6" name="Zaoblený obdélník 5"/>
          <p:cNvSpPr/>
          <p:nvPr/>
        </p:nvSpPr>
        <p:spPr>
          <a:xfrm>
            <a:off x="683568" y="3214672"/>
            <a:ext cx="3816424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940218" y="3370639"/>
            <a:ext cx="33031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kern="0" dirty="0">
                <a:solidFill>
                  <a:srgbClr val="FFFFFF"/>
                </a:solidFill>
              </a:rPr>
              <a:t>Čtyřleté obory vzdělání poskytující střední </a:t>
            </a:r>
            <a:r>
              <a:rPr lang="cs-CZ" sz="2000" b="1" kern="0" dirty="0" smtClean="0">
                <a:solidFill>
                  <a:srgbClr val="FFFFFF"/>
                </a:solidFill>
              </a:rPr>
              <a:t> vzdělání</a:t>
            </a:r>
            <a:endParaRPr lang="cs-CZ" sz="2000" b="1" kern="0" dirty="0">
              <a:solidFill>
                <a:srgbClr val="FFFFFF"/>
              </a:solidFill>
            </a:endParaRPr>
          </a:p>
          <a:p>
            <a:r>
              <a:rPr lang="cs-CZ" sz="2000" b="1" kern="0" dirty="0">
                <a:solidFill>
                  <a:srgbClr val="FFFFFF"/>
                </a:solidFill>
              </a:rPr>
              <a:t> </a:t>
            </a:r>
            <a:r>
              <a:rPr lang="cs-CZ" sz="2000" b="1" kern="0" dirty="0" smtClean="0">
                <a:solidFill>
                  <a:srgbClr val="FFFFFF"/>
                </a:solidFill>
              </a:rPr>
              <a:t>ukončené  </a:t>
            </a:r>
            <a:r>
              <a:rPr lang="cs-CZ" sz="2000" b="1" kern="0" dirty="0">
                <a:solidFill>
                  <a:srgbClr val="FFFFFF"/>
                </a:solidFill>
              </a:rPr>
              <a:t>maturitní zkouškou</a:t>
            </a:r>
          </a:p>
        </p:txBody>
      </p:sp>
      <p:grpSp>
        <p:nvGrpSpPr>
          <p:cNvPr id="7" name="Skupina 6"/>
          <p:cNvGrpSpPr/>
          <p:nvPr/>
        </p:nvGrpSpPr>
        <p:grpSpPr>
          <a:xfrm>
            <a:off x="4758849" y="1558591"/>
            <a:ext cx="1382226" cy="1382226"/>
            <a:chOff x="2260685" y="2640"/>
            <a:chExt cx="1382226" cy="1382226"/>
          </a:xfrm>
        </p:grpSpPr>
        <p:sp>
          <p:nvSpPr>
            <p:cNvPr id="8" name="Ovál 7"/>
            <p:cNvSpPr/>
            <p:nvPr/>
          </p:nvSpPr>
          <p:spPr>
            <a:xfrm>
              <a:off x="2260685" y="2640"/>
              <a:ext cx="1382226" cy="1382226"/>
            </a:xfrm>
            <a:prstGeom prst="ellipse">
              <a:avLst/>
            </a:prstGeom>
            <a:solidFill>
              <a:srgbClr val="9BBB59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9" name="Ovál 4"/>
            <p:cNvSpPr/>
            <p:nvPr/>
          </p:nvSpPr>
          <p:spPr>
            <a:xfrm>
              <a:off x="2463107" y="205062"/>
              <a:ext cx="977382" cy="9773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cs-CZ" sz="1500" dirty="0" smtClean="0">
                  <a:solidFill>
                    <a:sysClr val="window" lastClr="FFFFFF"/>
                  </a:solidFill>
                  <a:latin typeface="Calibri"/>
                </a:rPr>
                <a:t>23-45-L/01 </a:t>
              </a:r>
              <a:r>
                <a:rPr lang="cs-CZ" sz="1500" b="1" dirty="0" smtClean="0">
                  <a:solidFill>
                    <a:sysClr val="window" lastClr="FFFFFF"/>
                  </a:solidFill>
                  <a:latin typeface="Calibri"/>
                </a:rPr>
                <a:t>Mechanik seřizovač</a:t>
              </a:r>
              <a:endParaRPr lang="cs-CZ" sz="1500" b="1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10" name="Skupina 9"/>
          <p:cNvGrpSpPr/>
          <p:nvPr/>
        </p:nvGrpSpPr>
        <p:grpSpPr>
          <a:xfrm>
            <a:off x="6077644" y="2523559"/>
            <a:ext cx="1382226" cy="1382226"/>
            <a:chOff x="3187412" y="1607778"/>
            <a:chExt cx="1382226" cy="1382226"/>
          </a:xfrm>
        </p:grpSpPr>
        <p:sp>
          <p:nvSpPr>
            <p:cNvPr id="11" name="Ovál 10"/>
            <p:cNvSpPr/>
            <p:nvPr/>
          </p:nvSpPr>
          <p:spPr>
            <a:xfrm>
              <a:off x="3187412" y="1607778"/>
              <a:ext cx="1382226" cy="1382226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ál 4"/>
            <p:cNvSpPr/>
            <p:nvPr/>
          </p:nvSpPr>
          <p:spPr>
            <a:xfrm>
              <a:off x="3389834" y="1810200"/>
              <a:ext cx="977382" cy="977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500" dirty="0" smtClean="0">
                  <a:solidFill>
                    <a:srgbClr val="FFFFFF"/>
                  </a:solidFill>
                </a:rPr>
                <a:t>69-41-L/01</a:t>
              </a:r>
              <a:r>
                <a:rPr lang="cs-CZ" sz="1500" b="1" dirty="0" smtClean="0">
                  <a:solidFill>
                    <a:srgbClr val="FFFFFF"/>
                  </a:solidFill>
                </a:rPr>
                <a:t> Kosmetické služby</a:t>
              </a:r>
              <a:endParaRPr lang="cs-CZ" sz="15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6274974" y="4108036"/>
            <a:ext cx="1382226" cy="1382226"/>
            <a:chOff x="3187412" y="3461232"/>
            <a:chExt cx="1382226" cy="1382226"/>
          </a:xfrm>
        </p:grpSpPr>
        <p:sp>
          <p:nvSpPr>
            <p:cNvPr id="14" name="Ovál 13"/>
            <p:cNvSpPr/>
            <p:nvPr/>
          </p:nvSpPr>
          <p:spPr>
            <a:xfrm>
              <a:off x="3187412" y="3461232"/>
              <a:ext cx="1382226" cy="1382226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ál 4"/>
            <p:cNvSpPr/>
            <p:nvPr/>
          </p:nvSpPr>
          <p:spPr>
            <a:xfrm>
              <a:off x="3389834" y="3663654"/>
              <a:ext cx="977382" cy="977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500" dirty="0" smtClean="0">
                  <a:solidFill>
                    <a:srgbClr val="FFFFFF"/>
                  </a:solidFill>
                </a:rPr>
                <a:t>66-41-L/01</a:t>
              </a:r>
              <a:r>
                <a:rPr lang="cs-CZ" sz="1500" b="1" dirty="0" smtClean="0">
                  <a:solidFill>
                    <a:srgbClr val="FFFFFF"/>
                  </a:solidFill>
                </a:rPr>
                <a:t> Obchodník</a:t>
              </a:r>
              <a:endParaRPr lang="cs-CZ" sz="15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Ovál 16"/>
          <p:cNvSpPr/>
          <p:nvPr/>
        </p:nvSpPr>
        <p:spPr>
          <a:xfrm>
            <a:off x="4932515" y="5097620"/>
            <a:ext cx="1481466" cy="14814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bdélník 18"/>
          <p:cNvSpPr/>
          <p:nvPr/>
        </p:nvSpPr>
        <p:spPr>
          <a:xfrm>
            <a:off x="5058536" y="5583379"/>
            <a:ext cx="1229423" cy="509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500" dirty="0">
                <a:solidFill>
                  <a:srgbClr val="FFFFFF"/>
                </a:solidFill>
              </a:rPr>
              <a:t>65-41-L/01 Gastronomie</a:t>
            </a:r>
          </a:p>
        </p:txBody>
      </p:sp>
      <p:cxnSp>
        <p:nvCxnSpPr>
          <p:cNvPr id="21" name="Přímá spojnice 20"/>
          <p:cNvCxnSpPr>
            <a:stCxn id="6" idx="3"/>
          </p:cNvCxnSpPr>
          <p:nvPr/>
        </p:nvCxnSpPr>
        <p:spPr>
          <a:xfrm flipV="1">
            <a:off x="4499992" y="2940817"/>
            <a:ext cx="649479" cy="1137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>
            <a:stCxn id="6" idx="3"/>
          </p:cNvCxnSpPr>
          <p:nvPr/>
        </p:nvCxnSpPr>
        <p:spPr>
          <a:xfrm flipV="1">
            <a:off x="4499992" y="3573016"/>
            <a:ext cx="1641083" cy="50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/>
          <p:cNvCxnSpPr>
            <a:stCxn id="6" idx="3"/>
          </p:cNvCxnSpPr>
          <p:nvPr/>
        </p:nvCxnSpPr>
        <p:spPr>
          <a:xfrm>
            <a:off x="4499992" y="4078768"/>
            <a:ext cx="1787967" cy="615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louk 25"/>
          <p:cNvSpPr/>
          <p:nvPr/>
        </p:nvSpPr>
        <p:spPr>
          <a:xfrm>
            <a:off x="4499992" y="4078768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FFFF"/>
              </a:solidFill>
            </a:endParaRPr>
          </a:p>
        </p:txBody>
      </p:sp>
      <p:cxnSp>
        <p:nvCxnSpPr>
          <p:cNvPr id="28" name="Přímá spojnice 27"/>
          <p:cNvCxnSpPr>
            <a:stCxn id="6" idx="3"/>
            <a:endCxn id="17" idx="1"/>
          </p:cNvCxnSpPr>
          <p:nvPr/>
        </p:nvCxnSpPr>
        <p:spPr>
          <a:xfrm>
            <a:off x="4499992" y="4078768"/>
            <a:ext cx="649479" cy="1235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981875"/>
      </p:ext>
    </p:extLst>
  </p:cSld>
  <p:clrMapOvr>
    <a:masterClrMapping/>
  </p:clrMapOvr>
  <p:transition spd="slow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888452"/>
            <a:ext cx="2520280" cy="1006331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7543800" cy="914400"/>
          </a:xfrm>
        </p:spPr>
        <p:txBody>
          <a:bodyPr/>
          <a:lstStyle/>
          <a:p>
            <a:r>
              <a:rPr lang="cs-CZ" sz="2400" dirty="0"/>
              <a:t>Tříleté obory vzdělání poskytující střední vzdělání </a:t>
            </a:r>
            <a:r>
              <a:rPr lang="cs-CZ" sz="2400" dirty="0" smtClean="0"/>
              <a:t>     s </a:t>
            </a:r>
            <a:r>
              <a:rPr lang="cs-CZ" sz="2400" dirty="0"/>
              <a:t>výučním </a:t>
            </a:r>
            <a:r>
              <a:rPr lang="cs-CZ" sz="2400" dirty="0" smtClean="0"/>
              <a:t>listem</a:t>
            </a:r>
            <a:endParaRPr lang="cs-CZ" sz="2400" dirty="0"/>
          </a:p>
        </p:txBody>
      </p:sp>
      <p:grpSp>
        <p:nvGrpSpPr>
          <p:cNvPr id="5" name="Skupina 4"/>
          <p:cNvGrpSpPr/>
          <p:nvPr/>
        </p:nvGrpSpPr>
        <p:grpSpPr>
          <a:xfrm>
            <a:off x="683568" y="434127"/>
            <a:ext cx="2962656" cy="603965"/>
            <a:chOff x="2633471" y="200"/>
            <a:chExt cx="2962656" cy="603965"/>
          </a:xfrm>
        </p:grpSpPr>
        <p:sp>
          <p:nvSpPr>
            <p:cNvPr id="27" name="Zaoblený obdélník 26"/>
            <p:cNvSpPr/>
            <p:nvPr/>
          </p:nvSpPr>
          <p:spPr>
            <a:xfrm>
              <a:off x="2633471" y="200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Zaoblený obdélník 4"/>
            <p:cNvSpPr/>
            <p:nvPr/>
          </p:nvSpPr>
          <p:spPr>
            <a:xfrm>
              <a:off x="2662954" y="29683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23-56-H/01 Obráběč kovů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Skupina 5"/>
          <p:cNvGrpSpPr/>
          <p:nvPr/>
        </p:nvGrpSpPr>
        <p:grpSpPr>
          <a:xfrm>
            <a:off x="683568" y="1068290"/>
            <a:ext cx="2962656" cy="603965"/>
            <a:chOff x="2633471" y="634363"/>
            <a:chExt cx="2962656" cy="603965"/>
          </a:xfrm>
        </p:grpSpPr>
        <p:sp>
          <p:nvSpPr>
            <p:cNvPr id="25" name="Zaoblený obdélník 24"/>
            <p:cNvSpPr/>
            <p:nvPr/>
          </p:nvSpPr>
          <p:spPr>
            <a:xfrm>
              <a:off x="2633471" y="634363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Zaoblený obdélník 6"/>
            <p:cNvSpPr/>
            <p:nvPr/>
          </p:nvSpPr>
          <p:spPr>
            <a:xfrm>
              <a:off x="2662954" y="663846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23-51-H/01 Strojní mechanik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Skupina 6"/>
          <p:cNvGrpSpPr/>
          <p:nvPr/>
        </p:nvGrpSpPr>
        <p:grpSpPr>
          <a:xfrm>
            <a:off x="683568" y="1702454"/>
            <a:ext cx="2962656" cy="603965"/>
            <a:chOff x="2633471" y="1268527"/>
            <a:chExt cx="2962656" cy="603965"/>
          </a:xfrm>
        </p:grpSpPr>
        <p:sp>
          <p:nvSpPr>
            <p:cNvPr id="23" name="Zaoblený obdélník 22"/>
            <p:cNvSpPr/>
            <p:nvPr/>
          </p:nvSpPr>
          <p:spPr>
            <a:xfrm>
              <a:off x="2633471" y="1268527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Zaoblený obdélník 8"/>
            <p:cNvSpPr/>
            <p:nvPr/>
          </p:nvSpPr>
          <p:spPr>
            <a:xfrm>
              <a:off x="2662954" y="1298010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23-51-H/01 Strojní mechanik se zaměřením pro obsluhu lisů pro vstřikování plastů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Skupina 7"/>
          <p:cNvGrpSpPr/>
          <p:nvPr/>
        </p:nvGrpSpPr>
        <p:grpSpPr>
          <a:xfrm>
            <a:off x="683568" y="2336617"/>
            <a:ext cx="2962656" cy="603965"/>
            <a:chOff x="2633471" y="1902690"/>
            <a:chExt cx="2962656" cy="603965"/>
          </a:xfrm>
        </p:grpSpPr>
        <p:sp>
          <p:nvSpPr>
            <p:cNvPr id="21" name="Zaoblený obdélník 20"/>
            <p:cNvSpPr/>
            <p:nvPr/>
          </p:nvSpPr>
          <p:spPr>
            <a:xfrm>
              <a:off x="2633471" y="1902690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Zaoblený obdélník 10"/>
            <p:cNvSpPr/>
            <p:nvPr/>
          </p:nvSpPr>
          <p:spPr>
            <a:xfrm>
              <a:off x="2662954" y="1932173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33-56-H/01 Truhlář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652727" y="2982806"/>
            <a:ext cx="2962656" cy="603965"/>
            <a:chOff x="2602630" y="2548879"/>
            <a:chExt cx="2962656" cy="603965"/>
          </a:xfrm>
        </p:grpSpPr>
        <p:sp>
          <p:nvSpPr>
            <p:cNvPr id="19" name="Zaoblený obdélník 18"/>
            <p:cNvSpPr/>
            <p:nvPr/>
          </p:nvSpPr>
          <p:spPr>
            <a:xfrm>
              <a:off x="2602630" y="2548879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Zaoblený obdélník 12"/>
            <p:cNvSpPr/>
            <p:nvPr/>
          </p:nvSpPr>
          <p:spPr>
            <a:xfrm>
              <a:off x="2632113" y="2578362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66-53-H/01 Operátor skladování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Skupina 9"/>
          <p:cNvGrpSpPr/>
          <p:nvPr/>
        </p:nvGrpSpPr>
        <p:grpSpPr>
          <a:xfrm>
            <a:off x="683568" y="3604944"/>
            <a:ext cx="2962656" cy="603965"/>
            <a:chOff x="2633471" y="3171017"/>
            <a:chExt cx="2962656" cy="603965"/>
          </a:xfrm>
        </p:grpSpPr>
        <p:sp>
          <p:nvSpPr>
            <p:cNvPr id="17" name="Zaoblený obdélník 16"/>
            <p:cNvSpPr/>
            <p:nvPr/>
          </p:nvSpPr>
          <p:spPr>
            <a:xfrm>
              <a:off x="2633471" y="3171017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Zaoblený obdélník 14"/>
            <p:cNvSpPr/>
            <p:nvPr/>
          </p:nvSpPr>
          <p:spPr>
            <a:xfrm>
              <a:off x="2662954" y="3200500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65-51-H/01 Kuchař-číšník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683568" y="4239108"/>
            <a:ext cx="2962656" cy="603965"/>
            <a:chOff x="2633471" y="3805181"/>
            <a:chExt cx="2962656" cy="603965"/>
          </a:xfrm>
        </p:grpSpPr>
        <p:sp>
          <p:nvSpPr>
            <p:cNvPr id="15" name="Zaoblený obdélník 14"/>
            <p:cNvSpPr/>
            <p:nvPr/>
          </p:nvSpPr>
          <p:spPr>
            <a:xfrm>
              <a:off x="2633471" y="3805181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Zaoblený obdélník 16"/>
            <p:cNvSpPr/>
            <p:nvPr/>
          </p:nvSpPr>
          <p:spPr>
            <a:xfrm>
              <a:off x="2662954" y="3834664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66-51-H/01 Prodavač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683568" y="4873271"/>
            <a:ext cx="2962656" cy="603965"/>
            <a:chOff x="2633471" y="4439344"/>
            <a:chExt cx="2962656" cy="603965"/>
          </a:xfrm>
        </p:grpSpPr>
        <p:sp>
          <p:nvSpPr>
            <p:cNvPr id="13" name="Zaoblený obdélník 12"/>
            <p:cNvSpPr/>
            <p:nvPr/>
          </p:nvSpPr>
          <p:spPr>
            <a:xfrm>
              <a:off x="2633471" y="4439344"/>
              <a:ext cx="2962656" cy="60396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Zaoblený obdélník 18"/>
            <p:cNvSpPr/>
            <p:nvPr/>
          </p:nvSpPr>
          <p:spPr>
            <a:xfrm>
              <a:off x="2662954" y="4468827"/>
              <a:ext cx="2903690" cy="544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300" b="1" dirty="0" smtClean="0">
                  <a:solidFill>
                    <a:prstClr val="white"/>
                  </a:solidFill>
                </a:rPr>
                <a:t>69-51-H/01 Kadeřník</a:t>
              </a:r>
              <a:endParaRPr lang="cs-CZ" sz="13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581380"/>
            <a:ext cx="3970299" cy="305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8438353"/>
      </p:ext>
    </p:extLst>
  </p:cSld>
  <p:clrMapOvr>
    <a:masterClrMapping/>
  </p:clrMapOvr>
  <p:transition spd="slow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21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221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221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221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221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221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221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221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76188" y="404664"/>
            <a:ext cx="4357718" cy="484748"/>
          </a:xfr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de-DE" sz="1800" b="1" dirty="0">
                <a:solidFill>
                  <a:srgbClr val="1D467E"/>
                </a:solidFill>
                <a:latin typeface="Frutiger 55 Roman" pitchFamily="34" charset="0"/>
              </a:rPr>
              <a:t>Gerresheimer Wilden </a:t>
            </a:r>
            <a:r>
              <a:rPr lang="cs-CZ" sz="1800" b="1" dirty="0">
                <a:solidFill>
                  <a:srgbClr val="1D467E"/>
                </a:solidFill>
                <a:latin typeface="Frutiger 55 Roman" pitchFamily="34" charset="0"/>
              </a:rPr>
              <a:t>Czech GmbH</a:t>
            </a:r>
            <a:r>
              <a:rPr lang="de-DE" sz="1700" b="1" dirty="0">
                <a:solidFill>
                  <a:srgbClr val="1D467E"/>
                </a:solidFill>
                <a:latin typeface="Frutiger 55 Roman" pitchFamily="34" charset="0"/>
              </a:rPr>
              <a:t/>
            </a:r>
            <a:br>
              <a:rPr lang="de-DE" sz="1700" b="1" dirty="0">
                <a:solidFill>
                  <a:srgbClr val="1D467E"/>
                </a:solidFill>
                <a:latin typeface="Frutiger 55 Roman" pitchFamily="34" charset="0"/>
              </a:rPr>
            </a:br>
            <a:endParaRPr lang="de-DE" sz="1700" b="1" dirty="0">
              <a:solidFill>
                <a:srgbClr val="1D467E"/>
              </a:solidFill>
              <a:latin typeface="Frutiger 55 Roman" pitchFamily="34" charset="0"/>
            </a:endParaRPr>
          </a:p>
        </p:txBody>
      </p:sp>
      <p:pic>
        <p:nvPicPr>
          <p:cNvPr id="7171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3071810"/>
            <a:ext cx="4363465" cy="2768565"/>
          </a:xfrm>
          <a:noFill/>
          <a:ln>
            <a:miter lim="800000"/>
            <a:headEnd/>
            <a:tailEnd/>
          </a:ln>
        </p:spPr>
      </p:pic>
      <p:pic>
        <p:nvPicPr>
          <p:cNvPr id="7173" name="Picture 13" descr="02_letecky_pohled_mensi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3643306" y="0"/>
            <a:ext cx="5256216" cy="3770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175" name="Picture 14" descr="soucasny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000108"/>
            <a:ext cx="828261" cy="105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6"/>
          <p:cNvSpPr>
            <a:spLocks noChangeArrowheads="1"/>
          </p:cNvSpPr>
          <p:nvPr/>
        </p:nvSpPr>
        <p:spPr bwMode="auto">
          <a:xfrm>
            <a:off x="857224" y="1714488"/>
            <a:ext cx="250033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478" tIns="42739" rIns="85478" bIns="42739"/>
          <a:lstStyle/>
          <a:p>
            <a:pPr defTabSz="974985"/>
            <a:r>
              <a:rPr lang="cs-CZ" sz="2600" dirty="0">
                <a:solidFill>
                  <a:srgbClr val="FF0000"/>
                </a:solidFill>
                <a:latin typeface="Frutiger LT Com 45 Light" pitchFamily="34" charset="-18"/>
              </a:rPr>
              <a:t> </a:t>
            </a:r>
            <a:br>
              <a:rPr lang="cs-CZ" sz="2600" dirty="0">
                <a:solidFill>
                  <a:srgbClr val="FF0000"/>
                </a:solidFill>
                <a:latin typeface="Frutiger LT Com 45 Light" pitchFamily="34" charset="-18"/>
              </a:rPr>
            </a:br>
            <a:r>
              <a:rPr lang="cs-CZ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Com 45 Light" pitchFamily="34" charset="-18"/>
              </a:rPr>
              <a:t>Horšovský Týn</a:t>
            </a:r>
            <a:r>
              <a:rPr lang="cs-CZ" sz="2600" dirty="0">
                <a:solidFill>
                  <a:srgbClr val="FF0000"/>
                </a:solidFill>
                <a:latin typeface="Frutiger LT Com 45 Light" pitchFamily="34" charset="-18"/>
              </a:rPr>
              <a:t/>
            </a:r>
            <a:br>
              <a:rPr lang="cs-CZ" sz="2600" dirty="0">
                <a:solidFill>
                  <a:srgbClr val="FF0000"/>
                </a:solidFill>
                <a:latin typeface="Frutiger LT Com 45 Light" pitchFamily="34" charset="-18"/>
              </a:rPr>
            </a:br>
            <a:endParaRPr lang="cs-CZ" sz="2600" dirty="0">
              <a:solidFill>
                <a:srgbClr val="000000"/>
              </a:solidFill>
              <a:latin typeface="Frutiger LT Com 45 Light" pitchFamily="34" charset="-18"/>
            </a:endParaRPr>
          </a:p>
        </p:txBody>
      </p:sp>
      <p:pic>
        <p:nvPicPr>
          <p:cNvPr id="9" name="Picture 8" descr="production hall GB 4_5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63632" y="4000504"/>
            <a:ext cx="4480368" cy="210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Šipka doprava se zářezem 9"/>
          <p:cNvSpPr/>
          <p:nvPr/>
        </p:nvSpPr>
        <p:spPr>
          <a:xfrm rot="19003027">
            <a:off x="48745" y="4955385"/>
            <a:ext cx="889401" cy="11676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0" y="6211668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b="1" dirty="0" smtClean="0">
                <a:solidFill>
                  <a:srgbClr val="797B7E">
                    <a:lumMod val="50000"/>
                  </a:srgbClr>
                </a:solidFill>
              </a:rPr>
              <a:t>   Zpracovatel termoplastů a výrobce plastových komponentů pro medicínu</a:t>
            </a:r>
            <a:endParaRPr lang="cs-CZ" sz="2200" b="1" dirty="0">
              <a:solidFill>
                <a:srgbClr val="797B7E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19385"/>
      </p:ext>
    </p:extLst>
  </p:cSld>
  <p:clrMapOvr>
    <a:masterClrMapping/>
  </p:clrMapOvr>
  <p:transition spd="slow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300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oviční rámeček 3"/>
          <p:cNvSpPr/>
          <p:nvPr/>
        </p:nvSpPr>
        <p:spPr>
          <a:xfrm rot="16200000">
            <a:off x="3107521" y="-2250321"/>
            <a:ext cx="1214446" cy="6858048"/>
          </a:xfrm>
          <a:prstGeom prst="halfFrame">
            <a:avLst>
              <a:gd name="adj1" fmla="val 27915"/>
              <a:gd name="adj2" fmla="val 33333"/>
            </a:avLst>
          </a:prstGeom>
          <a:gradFill>
            <a:gsLst>
              <a:gs pos="23000">
                <a:schemeClr val="accent4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7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Tvorba školních vzdělávacích programů                          ŠVP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školním roce 2008/2009 jsme tvořili 10 ŠVP včetně strojního mechanika, jehož RVP nejlépe vystihoval potřeby firmy </a:t>
            </a:r>
            <a:r>
              <a:rPr lang="cs-CZ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Gerresheimer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Wilden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Czech spol. s r.o.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(v </a:t>
            </a:r>
            <a: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současné době </a:t>
            </a:r>
            <a:r>
              <a:rPr lang="cs-CZ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Gerresheimer</a:t>
            </a:r>
            <a: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získání kvalifikovaných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pracovníků       </a:t>
            </a:r>
            <a:r>
              <a:rPr lang="cs-C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obsluhu lisů pro vstřikování plastů  </a:t>
            </a:r>
            <a:endParaRPr lang="cs-CZ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1" descr="Astra stroj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3735" y="3214686"/>
            <a:ext cx="4053036" cy="3103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\\S20001\home$\vaclava.vachalova$\Obrázky\Snímek\Sníme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071678"/>
            <a:ext cx="4725987" cy="455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86053" y="142851"/>
            <a:ext cx="7795145" cy="2725093"/>
            <a:chOff x="1620" y="2741"/>
            <a:chExt cx="5151" cy="1658"/>
          </a:xfrm>
        </p:grpSpPr>
        <p:pic>
          <p:nvPicPr>
            <p:cNvPr id="7" name="Picture 10" descr="Anwendung-AstraZeneca-Inhal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302" y="2871"/>
              <a:ext cx="1469" cy="152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11" descr="LA_Turbu_Explosion"/>
            <p:cNvPicPr>
              <a:picLocks noChangeAspect="1" noChangeArrowheads="1"/>
            </p:cNvPicPr>
            <p:nvPr/>
          </p:nvPicPr>
          <p:blipFill>
            <a:blip r:embed="rId8"/>
            <a:srcRect l="14989" t="12990" r="14989" b="13989"/>
            <a:stretch>
              <a:fillRect/>
            </a:stretch>
          </p:blipFill>
          <p:spPr bwMode="auto">
            <a:xfrm>
              <a:off x="3697" y="2741"/>
              <a:ext cx="1467" cy="152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12" descr="1275_08C_sRGB"/>
            <p:cNvPicPr>
              <a:picLocks noChangeAspect="1" noChangeArrowheads="1"/>
            </p:cNvPicPr>
            <p:nvPr/>
          </p:nvPicPr>
          <p:blipFill>
            <a:blip r:embed="rId9" cstate="print"/>
            <a:srcRect l="13000"/>
            <a:stretch>
              <a:fillRect/>
            </a:stretch>
          </p:blipFill>
          <p:spPr bwMode="auto">
            <a:xfrm>
              <a:off x="1620" y="2741"/>
              <a:ext cx="1826" cy="138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5203836"/>
            <a:ext cx="8229600" cy="1654164"/>
          </a:xfrm>
          <a:solidFill>
            <a:schemeClr val="accent4">
              <a:lumMod val="40000"/>
              <a:lumOff val="60000"/>
              <a:alpha val="29000"/>
            </a:schemeClr>
          </a:solidFill>
          <a:effectLst>
            <a:softEdge rad="127000"/>
          </a:effectLst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23-51-H/01 </a:t>
            </a:r>
            <a:r>
              <a:rPr lang="cs-CZ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Strojní mechanik – zaměření pro obsluhu lisů pro vstřikování plastů</a:t>
            </a:r>
            <a:endParaRPr lang="cs-CZ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6" presetClass="emph" presetSubtype="0" repeatCount="3000" fill="remove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300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45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692696"/>
            <a:ext cx="8229600" cy="5904656"/>
          </a:xfrm>
        </p:spPr>
        <p:txBody>
          <a:bodyPr>
            <a:noAutofit/>
          </a:bodyPr>
          <a:lstStyle/>
          <a:p>
            <a:r>
              <a:rPr lang="cs-CZ" sz="5400" b="1" dirty="0" smtClean="0">
                <a:solidFill>
                  <a:srgbClr val="002060"/>
                </a:solidFill>
              </a:rPr>
              <a:t>Školní vzdělávací program</a:t>
            </a:r>
            <a:r>
              <a:rPr lang="cs-CZ" sz="5400" b="1" dirty="0" smtClean="0">
                <a:solidFill>
                  <a:srgbClr val="0033CC"/>
                </a:solidFill>
              </a:rPr>
              <a:t/>
            </a:r>
            <a:br>
              <a:rPr lang="cs-CZ" sz="5400" b="1" dirty="0" smtClean="0">
                <a:solidFill>
                  <a:srgbClr val="0033CC"/>
                </a:solidFill>
              </a:rPr>
            </a:br>
            <a:r>
              <a:rPr lang="cs-CZ" sz="5400" b="1" dirty="0" smtClean="0">
                <a:solidFill>
                  <a:srgbClr val="0033CC"/>
                </a:solidFill>
              </a:rPr>
              <a:t>23-51-H/01 </a:t>
            </a:r>
            <a:br>
              <a:rPr lang="cs-CZ" sz="5400" b="1" dirty="0" smtClean="0">
                <a:solidFill>
                  <a:srgbClr val="0033CC"/>
                </a:solidFill>
              </a:rPr>
            </a:br>
            <a:r>
              <a:rPr lang="cs-CZ" sz="5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Strojní mechanik – zaměření na obsluhu lisů  pro vstřikování plastů</a:t>
            </a:r>
            <a:br>
              <a:rPr lang="cs-CZ" sz="5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výuční list</a:t>
            </a:r>
            <a:br>
              <a:rPr lang="cs-CZ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certifikát</a:t>
            </a:r>
            <a:r>
              <a:rPr lang="cs-CZ" sz="5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5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5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187624" y="537321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</p:spTree>
  </p:cSld>
  <p:clrMapOvr>
    <a:masterClrMapping/>
  </p:clrMapOvr>
  <p:transition spd="slow" advTm="2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Uzavření smlouvy o partnerství            ve vzdělávání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</a:t>
            </a:r>
            <a:r>
              <a:rPr lang="cs-CZ" dirty="0" smtClean="0"/>
              <a:t>červen </a:t>
            </a:r>
            <a:r>
              <a:rPr lang="cs-CZ" dirty="0" smtClean="0"/>
              <a:t>2009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7142194" cy="453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836616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Předání </a:t>
            </a:r>
            <a:r>
              <a:rPr lang="cs-CZ" dirty="0" smtClean="0"/>
              <a:t>banneru </a:t>
            </a:r>
            <a:r>
              <a:rPr lang="cs-CZ" dirty="0" smtClean="0"/>
              <a:t>–                          partneři ve vzdělávání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ř</a:t>
            </a:r>
            <a:r>
              <a:rPr lang="cs-CZ" dirty="0" smtClean="0"/>
              <a:t>íjen </a:t>
            </a:r>
            <a:r>
              <a:rPr lang="cs-CZ" dirty="0" smtClean="0"/>
              <a:t>2009</a:t>
            </a:r>
            <a:endParaRPr lang="cs-CZ" dirty="0"/>
          </a:p>
        </p:txBody>
      </p:sp>
      <p:pic>
        <p:nvPicPr>
          <p:cNvPr id="4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51" y="1663889"/>
            <a:ext cx="5904656" cy="4914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188929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Prezentace oboru žákům                       ZŠ a jejich rodičům</a:t>
            </a:r>
            <a:endParaRPr lang="cs-CZ" dirty="0"/>
          </a:p>
        </p:txBody>
      </p:sp>
      <p:pic>
        <p:nvPicPr>
          <p:cNvPr id="4098" name="Picture 2" descr="C:\Users\toshiba\Desktop\foto_k_prezentaci2011\Plzeň 2009\100_32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78399"/>
            <a:ext cx="3707904" cy="272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Říjen 2009 – dosud</a:t>
            </a:r>
          </a:p>
          <a:p>
            <a:r>
              <a:rPr lang="cs-CZ" sz="2800" dirty="0" smtClean="0"/>
              <a:t>Výchovným poradcům ZŠ, ÚP Domažlice</a:t>
            </a:r>
          </a:p>
          <a:p>
            <a:r>
              <a:rPr lang="cs-CZ" sz="2800" dirty="0" smtClean="0"/>
              <a:t>Prezentační akce OHK Domažlice, OHK Klatovy, OHK Tachov, RHK Plzeň jih</a:t>
            </a:r>
          </a:p>
          <a:p>
            <a:r>
              <a:rPr lang="cs-CZ" sz="2800" dirty="0" smtClean="0"/>
              <a:t>Dny otevřených dveří na SOU Domažlice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78399"/>
            <a:ext cx="3660711" cy="274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830646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Prezentace oboru žákům                       ZŠ a jejich rodičům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Ukázkové dny KHK Plzeňského kraje v rámci projektu „Aktivní motivace žáků ZŠ = jistota pro technické vzdělání“</a:t>
            </a:r>
          </a:p>
          <a:p>
            <a:r>
              <a:rPr lang="cs-CZ" dirty="0"/>
              <a:t>Technické kroužky v rámci grantového programu KÚ Plzeňského kraje „Motivace </a:t>
            </a:r>
            <a:r>
              <a:rPr lang="cs-CZ" dirty="0" smtClean="0"/>
              <a:t>technické vzdělávání mládeže 2010“</a:t>
            </a:r>
            <a:endParaRPr lang="cs-CZ" dirty="0"/>
          </a:p>
        </p:txBody>
      </p:sp>
      <p:pic>
        <p:nvPicPr>
          <p:cNvPr id="1026" name="Picture 2" descr="C:\Users\toshiba\Desktop\foto_k_prezentaci2011\2011\Ukázkový den\prezentace 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58528"/>
            <a:ext cx="7646965" cy="508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oshiba\Desktop\foto_k_prezentaci2011\2011\kroužky kovo a truhláři\kroužky\P12001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8528"/>
            <a:ext cx="8201025" cy="614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oshiba\Desktop\foto_k_prezentaci2011\2011\kroužky kovo a truhláři\kroužky\P1130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8527"/>
            <a:ext cx="8201025" cy="614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oshiba\Desktop\foto_k_prezentaci2011\2011\kroužky kovo a truhláři\kroužky\P11301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589" cy="685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310937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Informační leták – oslovení široké veřejnosti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Ve spolupráci s KHK Plzeňského kraje a IHK </a:t>
            </a:r>
            <a:r>
              <a:rPr lang="cs-CZ" dirty="0" err="1" smtClean="0"/>
              <a:t>Regensburgk</a:t>
            </a:r>
            <a:r>
              <a:rPr lang="cs-CZ" dirty="0" smtClean="0"/>
              <a:t> v rámci projektu Cíl 3 „My jsme </a:t>
            </a:r>
            <a:r>
              <a:rPr lang="cs-CZ" smtClean="0"/>
              <a:t>Evropa“.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19062"/>
            <a:ext cx="3613951" cy="35730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119062"/>
            <a:ext cx="3638494" cy="359728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19062"/>
            <a:ext cx="3613951" cy="35730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3144230"/>
            <a:ext cx="3756317" cy="37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340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Exkurze, besedy ve firmě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ro žáky ZŠ a jejich rodiče</a:t>
            </a:r>
          </a:p>
          <a:p>
            <a:r>
              <a:rPr lang="cs-CZ" dirty="0"/>
              <a:t>n</a:t>
            </a:r>
            <a:r>
              <a:rPr lang="cs-CZ" dirty="0" smtClean="0"/>
              <a:t>ašich žáků oboru mechanik seřizovač, obráběč kovů, strojní mechanik</a:t>
            </a:r>
            <a:endParaRPr lang="cs-CZ" dirty="0"/>
          </a:p>
        </p:txBody>
      </p:sp>
      <p:pic>
        <p:nvPicPr>
          <p:cNvPr id="4" name="Picture 4" descr="P10803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85780"/>
            <a:ext cx="3479374" cy="2553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Sprachkurs_deutsch_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42562"/>
            <a:ext cx="3455805" cy="253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Reinraum-retusche Tschechi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8" t="29634" r="9947" b="12700"/>
          <a:stretch>
            <a:fillRect/>
          </a:stretch>
        </p:blipFill>
        <p:spPr bwMode="auto">
          <a:xfrm>
            <a:off x="-1" y="1598247"/>
            <a:ext cx="9137975" cy="160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\\S20001\home$\vaclava.vachalova$\Obrázky\Snímek\Sníme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69560"/>
            <a:ext cx="6371910" cy="580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644375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Vybudování výukového střediska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44554"/>
            <a:ext cx="4032448" cy="302433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68760"/>
            <a:ext cx="4032448" cy="302433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36094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5336"/>
            <a:ext cx="9144000" cy="6463324"/>
          </a:xfrm>
        </p:spPr>
      </p:pic>
      <p:sp>
        <p:nvSpPr>
          <p:cNvPr id="5" name="TextovéPole 4"/>
          <p:cNvSpPr txBox="1"/>
          <p:nvPr/>
        </p:nvSpPr>
        <p:spPr>
          <a:xfrm>
            <a:off x="3131840" y="836712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Den otevřených dveří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516381065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Proškolení našich žáků oborů mechanik seřizovač, obráběč kovů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Žáci 3. ročníků v březnu – červnu 2011 budou proškoleni na obsluhu lisů pro vstřikování plastů</a:t>
            </a:r>
          </a:p>
          <a:p>
            <a:r>
              <a:rPr lang="cs-CZ" dirty="0" smtClean="0"/>
              <a:t>Získají certifikát firmy</a:t>
            </a:r>
            <a:endParaRPr lang="cs-CZ" dirty="0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40" y="2668144"/>
            <a:ext cx="2787650" cy="3844925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9" descr="000450 MP23 2006-07-27 deutsch logo_Seite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2" y="2685656"/>
            <a:ext cx="2778125" cy="3844925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197976"/>
              </p:ext>
            </p:extLst>
          </p:nvPr>
        </p:nvGraphicFramePr>
        <p:xfrm>
          <a:off x="3491880" y="2668144"/>
          <a:ext cx="2743200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Acrobat Document" r:id="rId6" imgW="5668166" imgH="8019048" progId="AcroExch.Document.7">
                  <p:embed/>
                </p:oleObj>
              </mc:Choice>
              <mc:Fallback>
                <p:oleObj name="Acrobat Document" r:id="rId6" imgW="5668166" imgH="8019048" progId="AcroExch.Document.7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668144"/>
                        <a:ext cx="2743200" cy="38449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8390938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S20001\home$\vaclava.vachalova$\Obrázky\Snímek\Sním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69560"/>
            <a:ext cx="6371910" cy="580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268354" y="278697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>
                <a:latin typeface="Britannic Bold" pitchFamily="34" charset="0"/>
              </a:rPr>
              <a:t>Více o nás</a:t>
            </a:r>
            <a:endParaRPr lang="cs-CZ" sz="3200" dirty="0">
              <a:latin typeface="Britannic Bold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" y="1204122"/>
            <a:ext cx="9141702" cy="5653878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055" y="3212975"/>
            <a:ext cx="3104945" cy="2621057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6588225" y="5333503"/>
            <a:ext cx="20162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dirty="0"/>
              <a:t>s</a:t>
            </a:r>
            <a:r>
              <a:rPr lang="cs-CZ" dirty="0" smtClean="0"/>
              <a:t>kola@soudom.cz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650360" y="570283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www.soudom.cz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441181056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r>
              <a:rPr lang="cs-CZ" sz="3200" dirty="0" smtClean="0"/>
              <a:t>Střední odborné učiliště,</a:t>
            </a:r>
            <a:r>
              <a:rPr lang="cs-CZ" sz="3200" dirty="0" smtClean="0"/>
              <a:t> </a:t>
            </a:r>
            <a:r>
              <a:rPr lang="cs-CZ" sz="3200" dirty="0" smtClean="0"/>
              <a:t>Domažlice, Prokopa Velikého 640</a:t>
            </a:r>
            <a:endParaRPr lang="cs-CZ" sz="32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971600" y="515719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Děkuji za pozornost …</a:t>
            </a:r>
            <a:endParaRPr lang="cs-CZ" sz="32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12975491"/>
      </p:ext>
    </p:extLst>
  </p:cSld>
  <p:clrMapOvr>
    <a:masterClrMapping/>
  </p:clrMapOvr>
  <p:transition spd="slow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.5|2.7|2.3|2.7|2.3|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Živly">
  <a:themeElements>
    <a:clrScheme name="Živl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Živly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Živl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Úhly">
  <a:themeElements>
    <a:clrScheme name="Ú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Úhly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Úhl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366</Words>
  <Application>Microsoft Office PowerPoint</Application>
  <PresentationFormat>Předvádění na obrazovce (4:3)</PresentationFormat>
  <Paragraphs>73</Paragraphs>
  <Slides>19</Slides>
  <Notes>19</Notes>
  <HiddenSlides>0</HiddenSlides>
  <MMClips>1</MMClips>
  <ScaleCrop>false</ScaleCrop>
  <HeadingPairs>
    <vt:vector size="6" baseType="variant">
      <vt:variant>
        <vt:lpstr>Motiv</vt:lpstr>
      </vt:variant>
      <vt:variant>
        <vt:i4>6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6" baseType="lpstr">
      <vt:lpstr>Motiv sady Office</vt:lpstr>
      <vt:lpstr>NewsPrint</vt:lpstr>
      <vt:lpstr>BlackTie</vt:lpstr>
      <vt:lpstr>Živly</vt:lpstr>
      <vt:lpstr>Úhly</vt:lpstr>
      <vt:lpstr>1_Vrchol</vt:lpstr>
      <vt:lpstr>Acrobat Document</vt:lpstr>
      <vt:lpstr>SOU Domažlice, Prokopa Velikého 640</vt:lpstr>
      <vt:lpstr>Střední odborné učiliště,                  Domažlice,  Prokopa Velikého 640 </vt:lpstr>
      <vt:lpstr>Čtyřleté obory vzdělání</vt:lpstr>
      <vt:lpstr>Tříleté obory vzdělání poskytující střední vzdělání      s výučním listem</vt:lpstr>
      <vt:lpstr>Gerresheimer Wilden Czech GmbH </vt:lpstr>
      <vt:lpstr>Tvorba školních vzdělávacích programů                          ŠVP</vt:lpstr>
      <vt:lpstr>23-51-H/01 Strojní mechanik – zaměření pro obsluhu lisů pro vstřikování plastů</vt:lpstr>
      <vt:lpstr>Školní vzdělávací program 23-51-H/01  Strojní mechanik – zaměření na obsluhu lisů  pro vstřikování plastů výuční list certifikát </vt:lpstr>
      <vt:lpstr>Uzavření smlouvy o partnerství            ve vzdělávání</vt:lpstr>
      <vt:lpstr>Předání banneru –                          partneři ve vzdělávání</vt:lpstr>
      <vt:lpstr>Prezentace oboru žákům                       ZŠ a jejich rodičům</vt:lpstr>
      <vt:lpstr>Prezentace oboru žákům                       ZŠ a jejich rodičům</vt:lpstr>
      <vt:lpstr>Informační leták – oslovení široké veřejnosti</vt:lpstr>
      <vt:lpstr>Exkurze, besedy ve firmě</vt:lpstr>
      <vt:lpstr>Vybudování výukového střediska</vt:lpstr>
      <vt:lpstr>Prezentace aplikace PowerPoint</vt:lpstr>
      <vt:lpstr>Proškolení našich žáků oborů mechanik seřizovač, obráběč kovů</vt:lpstr>
      <vt:lpstr>Prezentace aplikace PowerPoint</vt:lpstr>
      <vt:lpstr>Střední odborné učiliště, Domažlice, Prokopa Velikého 640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Střední odborné učiliště,  Domažlice,  Prokopa Velikého 640</dc:title>
  <dc:creator>toshiba</dc:creator>
  <cp:lastModifiedBy>toshiba</cp:lastModifiedBy>
  <cp:revision>121</cp:revision>
  <dcterms:created xsi:type="dcterms:W3CDTF">2009-10-18T09:53:21Z</dcterms:created>
  <dcterms:modified xsi:type="dcterms:W3CDTF">2011-02-28T13:29:32Z</dcterms:modified>
</cp:coreProperties>
</file>