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8" r:id="rId3"/>
    <p:sldId id="270" r:id="rId4"/>
    <p:sldId id="269" r:id="rId5"/>
    <p:sldId id="271" r:id="rId6"/>
    <p:sldId id="273" r:id="rId7"/>
    <p:sldId id="272" r:id="rId8"/>
    <p:sldId id="275" r:id="rId9"/>
    <p:sldId id="276" r:id="rId10"/>
    <p:sldId id="277" r:id="rId11"/>
    <p:sldId id="278" r:id="rId12"/>
    <p:sldId id="279" r:id="rId13"/>
    <p:sldId id="280" r:id="rId14"/>
    <p:sldId id="281" r:id="rId15"/>
    <p:sldId id="282" r:id="rId16"/>
    <p:sldId id="283" r:id="rId17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200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Klepnutím lze upravit styl předlohy podnadpisů.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02B093-B7C3-41BF-B3A1-9D3D77D3E690}" type="datetimeFigureOut">
              <a:rPr lang="cs-CZ" smtClean="0"/>
              <a:pPr/>
              <a:t>23.2.2011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1AAF3-1EC2-4281-9624-F0DCADDF8DC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02B093-B7C3-41BF-B3A1-9D3D77D3E690}" type="datetimeFigureOut">
              <a:rPr lang="cs-CZ" smtClean="0"/>
              <a:pPr/>
              <a:t>23.2.2011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1AAF3-1EC2-4281-9624-F0DCADDF8DC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02B093-B7C3-41BF-B3A1-9D3D77D3E690}" type="datetimeFigureOut">
              <a:rPr lang="cs-CZ" smtClean="0"/>
              <a:pPr/>
              <a:t>23.2.2011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1AAF3-1EC2-4281-9624-F0DCADDF8DC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02B093-B7C3-41BF-B3A1-9D3D77D3E690}" type="datetimeFigureOut">
              <a:rPr lang="cs-CZ" smtClean="0"/>
              <a:pPr/>
              <a:t>23.2.2011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1AAF3-1EC2-4281-9624-F0DCADDF8DC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02B093-B7C3-41BF-B3A1-9D3D77D3E690}" type="datetimeFigureOut">
              <a:rPr lang="cs-CZ" smtClean="0"/>
              <a:pPr/>
              <a:t>23.2.2011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1AAF3-1EC2-4281-9624-F0DCADDF8DC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02B093-B7C3-41BF-B3A1-9D3D77D3E690}" type="datetimeFigureOut">
              <a:rPr lang="cs-CZ" smtClean="0"/>
              <a:pPr/>
              <a:t>23.2.2011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1AAF3-1EC2-4281-9624-F0DCADDF8DC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02B093-B7C3-41BF-B3A1-9D3D77D3E690}" type="datetimeFigureOut">
              <a:rPr lang="cs-CZ" smtClean="0"/>
              <a:pPr/>
              <a:t>23.2.2011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1AAF3-1EC2-4281-9624-F0DCADDF8DC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02B093-B7C3-41BF-B3A1-9D3D77D3E690}" type="datetimeFigureOut">
              <a:rPr lang="cs-CZ" smtClean="0"/>
              <a:pPr/>
              <a:t>23.2.2011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1AAF3-1EC2-4281-9624-F0DCADDF8DC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02B093-B7C3-41BF-B3A1-9D3D77D3E690}" type="datetimeFigureOut">
              <a:rPr lang="cs-CZ" smtClean="0"/>
              <a:pPr/>
              <a:t>23.2.2011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1AAF3-1EC2-4281-9624-F0DCADDF8DC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02B093-B7C3-41BF-B3A1-9D3D77D3E690}" type="datetimeFigureOut">
              <a:rPr lang="cs-CZ" smtClean="0"/>
              <a:pPr/>
              <a:t>23.2.2011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1AAF3-1EC2-4281-9624-F0DCADDF8DC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02B093-B7C3-41BF-B3A1-9D3D77D3E690}" type="datetimeFigureOut">
              <a:rPr lang="cs-CZ" smtClean="0"/>
              <a:pPr/>
              <a:t>23.2.2011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1AAF3-1EC2-4281-9624-F0DCADDF8DC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02B093-B7C3-41BF-B3A1-9D3D77D3E690}" type="datetimeFigureOut">
              <a:rPr lang="cs-CZ" smtClean="0"/>
              <a:pPr/>
              <a:t>23.2.2011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E1AAF3-1EC2-4281-9624-F0DCADDF8DC4}" type="slidenum">
              <a:rPr lang="cs-CZ" smtClean="0"/>
              <a:pPr/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Relationship Id="rId9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251520" y="1412777"/>
            <a:ext cx="8712968" cy="1872207"/>
          </a:xfrm>
        </p:spPr>
        <p:txBody>
          <a:bodyPr>
            <a:normAutofit/>
          </a:bodyPr>
          <a:lstStyle/>
          <a:p>
            <a:r>
              <a:rPr lang="cs-CZ" sz="6000" b="1" dirty="0" smtClean="0">
                <a:solidFill>
                  <a:srgbClr val="FF0000"/>
                </a:solidFill>
              </a:rPr>
              <a:t>KDO  JSME?</a:t>
            </a:r>
            <a:endParaRPr lang="cs-CZ" sz="6000" b="1" dirty="0">
              <a:solidFill>
                <a:srgbClr val="FF0000"/>
              </a:solidFill>
            </a:endParaRP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79512" y="2780928"/>
            <a:ext cx="8964488" cy="3816424"/>
          </a:xfrm>
        </p:spPr>
        <p:txBody>
          <a:bodyPr>
            <a:normAutofit/>
          </a:bodyPr>
          <a:lstStyle/>
          <a:p>
            <a:endParaRPr lang="cs-CZ" b="1" dirty="0">
              <a:solidFill>
                <a:srgbClr val="FF0000"/>
              </a:solidFill>
            </a:endParaRPr>
          </a:p>
          <a:p>
            <a:endParaRPr lang="cs-CZ" b="1" dirty="0" smtClean="0">
              <a:solidFill>
                <a:srgbClr val="FF0000"/>
              </a:solidFill>
            </a:endParaRPr>
          </a:p>
          <a:p>
            <a:endParaRPr lang="cs-CZ" b="1" dirty="0">
              <a:solidFill>
                <a:srgbClr val="FF0000"/>
              </a:solidFill>
            </a:endParaRPr>
          </a:p>
          <a:p>
            <a:endParaRPr lang="cs-CZ" b="1" dirty="0" smtClean="0">
              <a:solidFill>
                <a:srgbClr val="FF0000"/>
              </a:solidFill>
            </a:endParaRPr>
          </a:p>
          <a:p>
            <a:endParaRPr lang="cs-CZ" b="1" dirty="0" smtClean="0">
              <a:solidFill>
                <a:srgbClr val="FF0000"/>
              </a:solidFill>
            </a:endParaRPr>
          </a:p>
          <a:p>
            <a:r>
              <a:rPr lang="cs-CZ" b="1" dirty="0" smtClean="0">
                <a:solidFill>
                  <a:schemeClr val="tx1"/>
                </a:solidFill>
              </a:rPr>
              <a:t>www.</a:t>
            </a:r>
            <a:r>
              <a:rPr lang="cs-CZ" b="1" dirty="0" err="1" smtClean="0">
                <a:solidFill>
                  <a:schemeClr val="tx1"/>
                </a:solidFill>
              </a:rPr>
              <a:t>zsp</a:t>
            </a:r>
            <a:r>
              <a:rPr lang="cs-CZ" b="1" dirty="0" smtClean="0">
                <a:solidFill>
                  <a:schemeClr val="tx1"/>
                </a:solidFill>
              </a:rPr>
              <a:t>-</a:t>
            </a:r>
            <a:r>
              <a:rPr lang="cs-CZ" b="1" dirty="0" err="1" smtClean="0">
                <a:solidFill>
                  <a:schemeClr val="tx1"/>
                </a:solidFill>
              </a:rPr>
              <a:t>mostni.cz</a:t>
            </a:r>
            <a:endParaRPr lang="cs-CZ" b="1" dirty="0">
              <a:solidFill>
                <a:schemeClr val="tx1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 l="25307" t="26240" r="26768" b="16521"/>
          <a:stretch>
            <a:fillRect/>
          </a:stretch>
        </p:blipFill>
        <p:spPr bwMode="auto">
          <a:xfrm>
            <a:off x="827584" y="188640"/>
            <a:ext cx="7487472" cy="5589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b="1" dirty="0" smtClean="0">
                <a:solidFill>
                  <a:srgbClr val="FF0000"/>
                </a:solidFill>
              </a:rPr>
              <a:t>Základní škola Zlín, Mostní</a:t>
            </a:r>
            <a:r>
              <a:rPr lang="cs-CZ" b="1" dirty="0" smtClean="0"/>
              <a:t/>
            </a:r>
            <a:br>
              <a:rPr lang="cs-CZ" b="1" dirty="0" smtClean="0"/>
            </a:br>
            <a:r>
              <a:rPr lang="cs-CZ" sz="3100" b="1" dirty="0" smtClean="0"/>
              <a:t>v současné době </a:t>
            </a:r>
            <a:r>
              <a:rPr lang="cs-CZ" b="1" dirty="0" smtClean="0"/>
              <a:t>- </a:t>
            </a:r>
            <a:r>
              <a:rPr lang="cs-CZ" sz="3100" b="1" dirty="0" smtClean="0"/>
              <a:t>2 organizace:</a:t>
            </a:r>
            <a:r>
              <a:rPr lang="cs-CZ" sz="3100" dirty="0" smtClean="0"/>
              <a:t/>
            </a:r>
            <a:br>
              <a:rPr lang="cs-CZ" sz="3100" dirty="0" smtClean="0"/>
            </a:br>
            <a:endParaRPr lang="cs-CZ" sz="3100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idx="1"/>
          </p:nvPr>
        </p:nvSpPr>
        <p:spPr>
          <a:xfrm>
            <a:off x="457200" y="1196752"/>
            <a:ext cx="4040188" cy="978123"/>
          </a:xfrm>
        </p:spPr>
        <p:txBody>
          <a:bodyPr>
            <a:normAutofit/>
          </a:bodyPr>
          <a:lstStyle/>
          <a:p>
            <a:r>
              <a:rPr lang="cs-CZ" i="1" dirty="0" smtClean="0">
                <a:solidFill>
                  <a:srgbClr val="0070C0"/>
                </a:solidFill>
              </a:rPr>
              <a:t>ZÁKLADNÍ ŠKOLA PRAKTICKÁ – Mostní 2397, Zlín </a:t>
            </a:r>
            <a:endParaRPr lang="cs-CZ" i="1" dirty="0">
              <a:solidFill>
                <a:srgbClr val="0070C0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2"/>
          </p:nvPr>
        </p:nvSpPr>
        <p:spPr>
          <a:xfrm>
            <a:off x="457200" y="2492896"/>
            <a:ext cx="4040188" cy="3633266"/>
          </a:xfrm>
        </p:spPr>
        <p:txBody>
          <a:bodyPr>
            <a:normAutofit fontScale="85000" lnSpcReduction="20000"/>
          </a:bodyPr>
          <a:lstStyle/>
          <a:p>
            <a:r>
              <a:rPr lang="cs-CZ" dirty="0" smtClean="0"/>
              <a:t>1. - 9. třída,  </a:t>
            </a:r>
          </a:p>
          <a:p>
            <a:r>
              <a:rPr lang="cs-CZ" dirty="0" smtClean="0"/>
              <a:t>1 speciální třída, </a:t>
            </a:r>
          </a:p>
          <a:p>
            <a:r>
              <a:rPr lang="cs-CZ" dirty="0" smtClean="0"/>
              <a:t>1 oddělení ŠD, </a:t>
            </a:r>
          </a:p>
          <a:p>
            <a:r>
              <a:rPr lang="cs-CZ" dirty="0" smtClean="0"/>
              <a:t>školní jídelna. </a:t>
            </a:r>
          </a:p>
          <a:p>
            <a:r>
              <a:rPr lang="cs-CZ" dirty="0" smtClean="0"/>
              <a:t>Vzdělává žáky s mírnou až střední formou mentální retardace.</a:t>
            </a:r>
          </a:p>
          <a:p>
            <a:r>
              <a:rPr lang="cs-CZ" dirty="0" smtClean="0"/>
              <a:t>Ve výuce je uplatňován individuální přístup ke všem žákům. </a:t>
            </a:r>
          </a:p>
          <a:p>
            <a:r>
              <a:rPr lang="cs-CZ" dirty="0" smtClean="0"/>
              <a:t>Dětem se věnují speciální pedagogové, a to nejen v době vyučování, ale i po jeho skončení formou zájmových kroužků. </a:t>
            </a:r>
          </a:p>
          <a:p>
            <a:endParaRPr lang="cs-CZ" dirty="0" smtClean="0"/>
          </a:p>
          <a:p>
            <a:endParaRPr lang="cs-CZ" dirty="0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340768"/>
            <a:ext cx="4041775" cy="1152128"/>
          </a:xfrm>
        </p:spPr>
        <p:txBody>
          <a:bodyPr>
            <a:noAutofit/>
          </a:bodyPr>
          <a:lstStyle/>
          <a:p>
            <a:r>
              <a:rPr lang="cs-CZ" i="1" dirty="0" smtClean="0">
                <a:solidFill>
                  <a:srgbClr val="0070C0"/>
                </a:solidFill>
              </a:rPr>
              <a:t>ZÁKLADNÍ ŠKOLA PŘI ZDRAVOTNICKÉM ZAŘÍZENÍ – KNTB, Havlíčkovo nábřeží 600 </a:t>
            </a:r>
            <a:endParaRPr lang="cs-CZ" i="1" dirty="0">
              <a:solidFill>
                <a:srgbClr val="0070C0"/>
              </a:solidFill>
            </a:endParaRP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492895"/>
            <a:ext cx="4041775" cy="3633267"/>
          </a:xfrm>
        </p:spPr>
        <p:txBody>
          <a:bodyPr>
            <a:normAutofit fontScale="85000" lnSpcReduction="10000"/>
          </a:bodyPr>
          <a:lstStyle/>
          <a:p>
            <a:r>
              <a:rPr lang="cs-CZ" dirty="0" smtClean="0"/>
              <a:t>2 třídy, </a:t>
            </a:r>
          </a:p>
          <a:p>
            <a:r>
              <a:rPr lang="cs-CZ" dirty="0" smtClean="0"/>
              <a:t>1 oddělení ŠD. </a:t>
            </a:r>
          </a:p>
          <a:p>
            <a:r>
              <a:rPr lang="cs-CZ" dirty="0" smtClean="0"/>
              <a:t>Na dětském oddělení zlínské nemocnice působí 2 učitelky.</a:t>
            </a:r>
          </a:p>
          <a:p>
            <a:r>
              <a:rPr lang="cs-CZ" dirty="0" smtClean="0"/>
              <a:t>Věnují se dětem po celou dobu léčebného pobytu v nemocnici. </a:t>
            </a:r>
          </a:p>
          <a:p>
            <a:r>
              <a:rPr lang="cs-CZ" dirty="0" smtClean="0"/>
              <a:t>Poskytují jim výchovu a vzdělání v rozsahu kmenové školy. </a:t>
            </a:r>
          </a:p>
          <a:p>
            <a:r>
              <a:rPr lang="cs-CZ" dirty="0" smtClean="0"/>
              <a:t>Výuka se řídí aktuálním zdravotním stavem dětí.</a:t>
            </a:r>
            <a:br>
              <a:rPr lang="cs-CZ" dirty="0" smtClean="0"/>
            </a:br>
            <a:endParaRPr lang="cs-CZ" dirty="0" smtClean="0"/>
          </a:p>
          <a:p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1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10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5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 smtClean="0">
                <a:solidFill>
                  <a:srgbClr val="FF0000"/>
                </a:solidFill>
              </a:rPr>
              <a:t>Cíle – čeho chceme  dosáhnout?</a:t>
            </a:r>
            <a:endParaRPr lang="cs-CZ" b="1" dirty="0">
              <a:solidFill>
                <a:srgbClr val="FF0000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785395"/>
          </a:xfrm>
        </p:spPr>
        <p:txBody>
          <a:bodyPr>
            <a:normAutofit fontScale="85000" lnSpcReduction="20000"/>
          </a:bodyPr>
          <a:lstStyle/>
          <a:p>
            <a:r>
              <a:rPr lang="cs-CZ" dirty="0" smtClean="0"/>
              <a:t>Vytvářet klidné a příjemné školní klima rodinného typu sloužící ke zmírnění psychických a fyzických problémů našich dětí.</a:t>
            </a:r>
          </a:p>
          <a:p>
            <a:r>
              <a:rPr lang="cs-CZ" dirty="0" smtClean="0"/>
              <a:t>Prostřednictvím mnoha zajímavých kulturních, poznávacích  a sportovních akcí zprostředkovat dětem zážitky, které jim vlastní rodina z různých důvodů nemůže dopřát.</a:t>
            </a:r>
          </a:p>
          <a:p>
            <a:r>
              <a:rPr lang="cs-CZ" dirty="0" smtClean="0"/>
              <a:t>Připravit naše žáky na vstup do odborných učilišť a následně do praktického života.</a:t>
            </a:r>
          </a:p>
          <a:p>
            <a:r>
              <a:rPr lang="cs-CZ" dirty="0" smtClean="0"/>
              <a:t>Zajistit spokojenost rodičů s prací školy.</a:t>
            </a:r>
          </a:p>
          <a:p>
            <a:r>
              <a:rPr lang="cs-CZ" dirty="0" smtClean="0"/>
              <a:t>Prezentovat školu nejen rodičovské veřejnosti jako instituci schopnou připravit mentálně handicapované děti na samostatný a plnohodnotný život.</a:t>
            </a:r>
          </a:p>
          <a:p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ázek 7" descr="P103037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1" y="0"/>
            <a:ext cx="6492213" cy="4869160"/>
          </a:xfrm>
          <a:prstGeom prst="rect">
            <a:avLst/>
          </a:prstGeom>
        </p:spPr>
      </p:pic>
      <p:pic>
        <p:nvPicPr>
          <p:cNvPr id="10" name="Obrázek 9" descr="P1040287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923929" y="0"/>
            <a:ext cx="5220072" cy="3915054"/>
          </a:xfrm>
          <a:prstGeom prst="rect">
            <a:avLst/>
          </a:prstGeom>
        </p:spPr>
      </p:pic>
      <p:pic>
        <p:nvPicPr>
          <p:cNvPr id="11" name="Obrázek 10" descr="IMG_0353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-1" y="2492896"/>
            <a:ext cx="5820139" cy="4365104"/>
          </a:xfrm>
          <a:prstGeom prst="rect">
            <a:avLst/>
          </a:prstGeom>
        </p:spPr>
      </p:pic>
      <p:pic>
        <p:nvPicPr>
          <p:cNvPr id="12" name="Obrázek 11" descr="Snímek 011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515883" y="2636912"/>
            <a:ext cx="5628117" cy="4221088"/>
          </a:xfrm>
          <a:prstGeom prst="rect">
            <a:avLst/>
          </a:prstGeom>
        </p:spPr>
      </p:pic>
      <p:pic>
        <p:nvPicPr>
          <p:cNvPr id="15" name="Obrázek 14" descr="florbal 08 014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271125" y="2204864"/>
            <a:ext cx="4704523" cy="3528392"/>
          </a:xfrm>
          <a:prstGeom prst="rect">
            <a:avLst/>
          </a:prstGeom>
        </p:spPr>
      </p:pic>
      <p:pic>
        <p:nvPicPr>
          <p:cNvPr id="17" name="Obrázek 16" descr="029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371868" y="1916832"/>
            <a:ext cx="5772132" cy="4329099"/>
          </a:xfrm>
          <a:prstGeom prst="rect">
            <a:avLst/>
          </a:prstGeom>
        </p:spPr>
      </p:pic>
      <p:pic>
        <p:nvPicPr>
          <p:cNvPr id="19" name="Obrázek 18" descr="024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1475655" y="548680"/>
            <a:ext cx="5952661" cy="4464496"/>
          </a:xfrm>
          <a:prstGeom prst="rect">
            <a:avLst/>
          </a:prstGeom>
        </p:spPr>
      </p:pic>
      <p:pic>
        <p:nvPicPr>
          <p:cNvPr id="20" name="Obrázek 19" descr="P1030975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395535" y="188640"/>
            <a:ext cx="8544949" cy="640871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2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000"/>
                            </p:stCondLst>
                            <p:childTnLst>
                              <p:par>
                                <p:cTn id="27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2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6000"/>
                            </p:stCondLst>
                            <p:childTnLst>
                              <p:par>
                                <p:cTn id="38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2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8000"/>
                            </p:stCondLst>
                            <p:childTnLst>
                              <p:par>
                                <p:cTn id="49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2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0000"/>
                            </p:stCondLst>
                            <p:childTnLst>
                              <p:par>
                                <p:cTn id="60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2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2000"/>
                            </p:stCondLst>
                            <p:childTnLst>
                              <p:par>
                                <p:cTn id="71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2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4000"/>
                            </p:stCondLst>
                            <p:childTnLst>
                              <p:par>
                                <p:cTn id="82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2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20688"/>
          </a:xfrm>
        </p:spPr>
        <p:txBody>
          <a:bodyPr>
            <a:noAutofit/>
          </a:bodyPr>
          <a:lstStyle/>
          <a:p>
            <a:r>
              <a:rPr lang="cs-CZ" sz="2800" b="1" dirty="0" smtClean="0"/>
              <a:t>Při vlastním hodnocení se zaměřujeme na :</a:t>
            </a:r>
            <a:endParaRPr lang="cs-CZ" sz="2800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6552728"/>
          </a:xfrm>
        </p:spPr>
        <p:txBody>
          <a:bodyPr>
            <a:normAutofit fontScale="77500" lnSpcReduction="20000"/>
          </a:bodyPr>
          <a:lstStyle/>
          <a:p>
            <a:r>
              <a:rPr lang="cs-CZ" sz="2800" b="1" dirty="0" smtClean="0">
                <a:solidFill>
                  <a:srgbClr val="0070C0"/>
                </a:solidFill>
              </a:rPr>
              <a:t>Podmínky ke vzdělávání </a:t>
            </a:r>
            <a:r>
              <a:rPr lang="cs-CZ" sz="2600" i="1" dirty="0" smtClean="0"/>
              <a:t>(prostorové a materiální, podmínky pro hygienické a bezpečné vzdělávání a život školy,</a:t>
            </a:r>
            <a:r>
              <a:rPr lang="cs-CZ" sz="2600" i="1" dirty="0"/>
              <a:t> </a:t>
            </a:r>
            <a:r>
              <a:rPr lang="cs-CZ" sz="2600" i="1" dirty="0" smtClean="0"/>
              <a:t>psychosociální, personální, organizační podmínky,</a:t>
            </a:r>
            <a:r>
              <a:rPr lang="cs-CZ" sz="2600" i="1" dirty="0"/>
              <a:t> </a:t>
            </a:r>
            <a:r>
              <a:rPr lang="cs-CZ" sz="2600" i="1" dirty="0" err="1" smtClean="0"/>
              <a:t>podmínky</a:t>
            </a:r>
            <a:r>
              <a:rPr lang="cs-CZ" sz="2600" i="1" dirty="0" smtClean="0"/>
              <a:t> spolupráce školy a rodičů, žáků).</a:t>
            </a:r>
          </a:p>
          <a:p>
            <a:r>
              <a:rPr lang="cs-CZ" sz="2800" b="1" dirty="0">
                <a:solidFill>
                  <a:srgbClr val="0070C0"/>
                </a:solidFill>
              </a:rPr>
              <a:t>Průběh vzdělávání </a:t>
            </a:r>
            <a:r>
              <a:rPr lang="cs-CZ" sz="2600" i="1" dirty="0" smtClean="0"/>
              <a:t>(hodnocení</a:t>
            </a:r>
            <a:r>
              <a:rPr lang="cs-CZ" sz="2600" i="1" dirty="0"/>
              <a:t>, sebehodnocení žáků, klasifikace - slovní hodnocení, zohledňování zdravotních </a:t>
            </a:r>
            <a:r>
              <a:rPr lang="cs-CZ" sz="2600" i="1" dirty="0" smtClean="0"/>
              <a:t>postižení a individuální výuka , realizace vzdělávacího programu, ICT, environmentální výchova). </a:t>
            </a:r>
          </a:p>
          <a:p>
            <a:r>
              <a:rPr lang="cs-CZ" sz="2800" b="1" dirty="0">
                <a:solidFill>
                  <a:srgbClr val="0070C0"/>
                </a:solidFill>
              </a:rPr>
              <a:t>Podpora školy žákům </a:t>
            </a:r>
            <a:r>
              <a:rPr lang="cs-CZ" sz="2600" i="1" dirty="0" smtClean="0"/>
              <a:t>(poradenství pro žáky a rodiče - výchovné a profesní poradenství na škole, školní </a:t>
            </a:r>
            <a:r>
              <a:rPr lang="cs-CZ" sz="2600" i="1" dirty="0" err="1" smtClean="0"/>
              <a:t>preventista</a:t>
            </a:r>
            <a:r>
              <a:rPr lang="cs-CZ" sz="2600" i="1" dirty="0" smtClean="0"/>
              <a:t>, SPC; nabídka mimoškolních aktivit - zájmová činnost, kroužky apod.; stravování žáků – ŠJ; služby žákům - školní nápojový automat, možnosti kopírování, přístup k VT; přístup k informacím - žákovská knihovna).</a:t>
            </a:r>
            <a:r>
              <a:rPr lang="cs-CZ" sz="2600" dirty="0" smtClean="0"/>
              <a:t> </a:t>
            </a:r>
          </a:p>
          <a:p>
            <a:r>
              <a:rPr lang="cs-CZ" sz="2800" b="1" dirty="0">
                <a:solidFill>
                  <a:srgbClr val="0070C0"/>
                </a:solidFill>
              </a:rPr>
              <a:t>Výsledky vzdělávání žáků </a:t>
            </a:r>
            <a:r>
              <a:rPr lang="cs-CZ" sz="2600" i="1" dirty="0" smtClean="0"/>
              <a:t>(soulad ŠVP s</a:t>
            </a:r>
            <a:r>
              <a:rPr lang="cs-CZ" sz="2600" i="1" dirty="0"/>
              <a:t> </a:t>
            </a:r>
            <a:r>
              <a:rPr lang="cs-CZ" sz="2600" i="1" dirty="0" smtClean="0"/>
              <a:t>RVP, hodnocení ŠVP - přiměřenost cílů vzhledem k možnostem žáků, vhodnost časové dotace, realizace ŠVP, metody výuky, vztah teoretické a praktické složky).</a:t>
            </a:r>
            <a:endParaRPr lang="cs-CZ" sz="2600" dirty="0" smtClean="0"/>
          </a:p>
          <a:p>
            <a:r>
              <a:rPr lang="cs-CZ" sz="2800" b="1" dirty="0">
                <a:solidFill>
                  <a:srgbClr val="0070C0"/>
                </a:solidFill>
              </a:rPr>
              <a:t>Řízení školy </a:t>
            </a:r>
            <a:r>
              <a:rPr lang="cs-CZ" sz="2600" i="1" dirty="0" smtClean="0"/>
              <a:t>(organizace</a:t>
            </a:r>
            <a:r>
              <a:rPr lang="cs-CZ" sz="2600" i="1" dirty="0"/>
              <a:t>, metody a formy práce, organizace školního roku, formy </a:t>
            </a:r>
            <a:r>
              <a:rPr lang="cs-CZ" sz="2600" i="1" dirty="0" smtClean="0"/>
              <a:t>výuky, školní </a:t>
            </a:r>
            <a:r>
              <a:rPr lang="cs-CZ" sz="2600" i="1" dirty="0"/>
              <a:t>řád</a:t>
            </a:r>
            <a:r>
              <a:rPr lang="cs-CZ" sz="2600" i="1" dirty="0" smtClean="0"/>
              <a:t>, prevence </a:t>
            </a:r>
            <a:r>
              <a:rPr lang="cs-CZ" sz="2600" i="1" dirty="0"/>
              <a:t>sociálně-patologických </a:t>
            </a:r>
            <a:r>
              <a:rPr lang="cs-CZ" sz="2600" i="1" dirty="0" smtClean="0"/>
              <a:t>jevů, rozvrh </a:t>
            </a:r>
            <a:r>
              <a:rPr lang="cs-CZ" sz="2600" i="1" dirty="0"/>
              <a:t>hodin, školní řád, vnitřní informační systém školy</a:t>
            </a:r>
            <a:r>
              <a:rPr lang="cs-CZ" sz="2600" i="1" dirty="0" smtClean="0"/>
              <a:t>).</a:t>
            </a:r>
            <a:endParaRPr lang="cs-CZ" sz="2600" dirty="0" smtClean="0"/>
          </a:p>
          <a:p>
            <a:r>
              <a:rPr lang="cs-CZ" sz="2800" b="1" dirty="0">
                <a:solidFill>
                  <a:srgbClr val="0070C0"/>
                </a:solidFill>
              </a:rPr>
              <a:t>Úroveň výsledků práce školy </a:t>
            </a:r>
            <a:r>
              <a:rPr lang="cs-CZ" sz="2600" i="1" dirty="0" smtClean="0"/>
              <a:t>(vhodnost </a:t>
            </a:r>
            <a:r>
              <a:rPr lang="cs-CZ" sz="2600" i="1" dirty="0"/>
              <a:t>a přiměřenost stanovených cílů výuky k předpokladům žáků, vhodnost metod výuky k vymezeným cílům a obsahu výuky, rozsah využití pomůcek, učebnic a didaktických pomůcek. Využívání různých organizačních forem výuky. </a:t>
            </a:r>
            <a:r>
              <a:rPr lang="cs-CZ" sz="2600" i="1" dirty="0" smtClean="0"/>
              <a:t>Zapojení </a:t>
            </a:r>
            <a:r>
              <a:rPr lang="cs-CZ" sz="2600" i="1" dirty="0"/>
              <a:t>žáků - odpovědnost žáků za své učení, aktivita</a:t>
            </a:r>
            <a:r>
              <a:rPr lang="cs-CZ" sz="2600" i="1" dirty="0" smtClean="0"/>
              <a:t>, </a:t>
            </a:r>
            <a:r>
              <a:rPr lang="cs-CZ" sz="2600" i="1" dirty="0"/>
              <a:t>samostatná a týmová práce žáků, využití učebnic, literatury, ICT a jiných zdrojů </a:t>
            </a:r>
            <a:r>
              <a:rPr lang="cs-CZ" sz="2600" i="1" dirty="0" smtClean="0"/>
              <a:t>informací). </a:t>
            </a:r>
            <a:endParaRPr lang="cs-CZ" sz="2600" dirty="0" smtClean="0"/>
          </a:p>
          <a:p>
            <a:endParaRPr lang="cs-CZ" dirty="0" smtClean="0"/>
          </a:p>
          <a:p>
            <a:endParaRPr lang="cs-CZ" dirty="0" smtClean="0"/>
          </a:p>
          <a:p>
            <a:pPr marL="342900" lvl="2" indent="-342900">
              <a:buNone/>
            </a:pPr>
            <a:endParaRPr lang="cs-CZ" dirty="0" smtClean="0"/>
          </a:p>
          <a:p>
            <a:pPr marL="342900" lvl="2" indent="-342900">
              <a:buNone/>
            </a:pPr>
            <a:endParaRPr lang="cs-CZ" dirty="0" smtClean="0"/>
          </a:p>
          <a:p>
            <a:pPr>
              <a:buNone/>
            </a:pP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07504" y="332656"/>
            <a:ext cx="8928992" cy="1224136"/>
          </a:xfrm>
        </p:spPr>
        <p:txBody>
          <a:bodyPr>
            <a:normAutofit fontScale="90000"/>
          </a:bodyPr>
          <a:lstStyle/>
          <a:p>
            <a:r>
              <a:rPr lang="cs-CZ" sz="3600" b="1" dirty="0">
                <a:solidFill>
                  <a:srgbClr val="FF0000"/>
                </a:solidFill>
              </a:rPr>
              <a:t>Informace pro vlastní hodnocení </a:t>
            </a:r>
            <a:r>
              <a:rPr lang="cs-CZ" sz="3600" b="1" dirty="0" smtClean="0">
                <a:solidFill>
                  <a:srgbClr val="FF0000"/>
                </a:solidFill>
              </a:rPr>
              <a:t>čerpáme </a:t>
            </a:r>
            <a:r>
              <a:rPr lang="cs-CZ" sz="3600" b="1" dirty="0">
                <a:solidFill>
                  <a:srgbClr val="FF0000"/>
                </a:solidFill>
              </a:rPr>
              <a:t>z těchto zdrojů:</a:t>
            </a:r>
            <a:r>
              <a:rPr lang="cs-CZ" b="1" dirty="0"/>
              <a:t/>
            </a:r>
            <a:br>
              <a:rPr lang="cs-CZ" b="1" dirty="0"/>
            </a:br>
            <a:endParaRPr lang="cs-CZ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0" y="1340768"/>
            <a:ext cx="9144000" cy="5760640"/>
          </a:xfrm>
        </p:spPr>
        <p:txBody>
          <a:bodyPr>
            <a:normAutofit fontScale="55000" lnSpcReduction="20000"/>
          </a:bodyPr>
          <a:lstStyle/>
          <a:p>
            <a:pPr lvl="1">
              <a:buFont typeface="Arial" pitchFamily="34" charset="0"/>
              <a:buChar char="•"/>
            </a:pPr>
            <a:r>
              <a:rPr lang="cs-CZ" sz="4700" dirty="0"/>
              <a:t>pedagogická dokumentace </a:t>
            </a:r>
            <a:r>
              <a:rPr lang="cs-CZ" sz="4700" dirty="0" smtClean="0"/>
              <a:t>(školní vzdělávací program, prováděcí plány, apod.) </a:t>
            </a:r>
            <a:r>
              <a:rPr lang="cs-CZ" sz="4700" dirty="0"/>
              <a:t>a dokumentace </a:t>
            </a:r>
            <a:r>
              <a:rPr lang="cs-CZ" sz="4700" dirty="0" smtClean="0"/>
              <a:t>žáků (školní matrika, osobní spisy žáků),</a:t>
            </a:r>
            <a:endParaRPr lang="cs-CZ" sz="4700" dirty="0"/>
          </a:p>
          <a:p>
            <a:pPr lvl="1">
              <a:buFont typeface="Arial" pitchFamily="34" charset="0"/>
              <a:buChar char="•"/>
            </a:pPr>
            <a:r>
              <a:rPr lang="cs-CZ" sz="4700" dirty="0"/>
              <a:t>ankety a dotazníky, které byly předány učitelům a rodičům,</a:t>
            </a:r>
          </a:p>
          <a:p>
            <a:pPr lvl="1">
              <a:buFont typeface="Arial" pitchFamily="34" charset="0"/>
              <a:buChar char="•"/>
            </a:pPr>
            <a:r>
              <a:rPr lang="cs-CZ" sz="4700" dirty="0"/>
              <a:t>rozhovory </a:t>
            </a:r>
            <a:r>
              <a:rPr lang="cs-CZ" sz="4700" dirty="0" smtClean="0"/>
              <a:t> se žáky a rodiči</a:t>
            </a:r>
            <a:endParaRPr lang="cs-CZ" sz="4700" dirty="0"/>
          </a:p>
          <a:p>
            <a:pPr lvl="1">
              <a:buFont typeface="Arial" pitchFamily="34" charset="0"/>
              <a:buChar char="•"/>
            </a:pPr>
            <a:r>
              <a:rPr lang="cs-CZ" sz="4700" dirty="0"/>
              <a:t>výstupy z vlastní kontrolní a hospitační činnosti</a:t>
            </a:r>
            <a:r>
              <a:rPr lang="cs-CZ" sz="4700" dirty="0" smtClean="0"/>
              <a:t>, </a:t>
            </a:r>
            <a:r>
              <a:rPr lang="cs-CZ" sz="4700" dirty="0"/>
              <a:t>pozorování </a:t>
            </a:r>
          </a:p>
          <a:p>
            <a:pPr lvl="1">
              <a:buFont typeface="Arial" pitchFamily="34" charset="0"/>
              <a:buChar char="•"/>
            </a:pPr>
            <a:r>
              <a:rPr lang="cs-CZ" sz="4700" dirty="0"/>
              <a:t>písemné  podklady (posudky, hodnocení, inspekční zprávy, záznamy z </a:t>
            </a:r>
            <a:r>
              <a:rPr lang="cs-CZ" sz="4700" dirty="0" smtClean="0"/>
              <a:t>kontrol, vyhodnocení projektů školy </a:t>
            </a:r>
            <a:r>
              <a:rPr lang="cs-CZ" sz="4700" dirty="0"/>
              <a:t>apod.)</a:t>
            </a:r>
          </a:p>
          <a:p>
            <a:pPr lvl="1">
              <a:buFont typeface="Arial" pitchFamily="34" charset="0"/>
              <a:buChar char="•"/>
            </a:pPr>
            <a:r>
              <a:rPr lang="cs-CZ" sz="4700" dirty="0"/>
              <a:t>vnitřní statistické ukazatele </a:t>
            </a:r>
            <a:r>
              <a:rPr lang="cs-CZ" sz="4700" dirty="0" smtClean="0"/>
              <a:t>(školní výsledky žáků, úspěšnost </a:t>
            </a:r>
            <a:r>
              <a:rPr lang="cs-CZ" sz="4700" dirty="0"/>
              <a:t>přechodu žáků na </a:t>
            </a:r>
            <a:r>
              <a:rPr lang="cs-CZ" sz="4700" dirty="0" smtClean="0"/>
              <a:t>odborná učiliště, střední školy apod</a:t>
            </a:r>
            <a:r>
              <a:rPr lang="cs-CZ" sz="4700" dirty="0"/>
              <a:t>.)</a:t>
            </a:r>
          </a:p>
          <a:p>
            <a:pPr lvl="1">
              <a:buFont typeface="Arial" pitchFamily="34" charset="0"/>
              <a:buChar char="•"/>
            </a:pPr>
            <a:r>
              <a:rPr lang="cs-CZ" sz="4700" dirty="0" smtClean="0"/>
              <a:t>externí </a:t>
            </a:r>
            <a:r>
              <a:rPr lang="cs-CZ" sz="4700" dirty="0"/>
              <a:t>zdroje (materiály školských orgánů, úřadů práce, </a:t>
            </a:r>
            <a:r>
              <a:rPr lang="cs-CZ" sz="4700" dirty="0" smtClean="0"/>
              <a:t>prezentace školy na veřejnosti apod</a:t>
            </a:r>
            <a:r>
              <a:rPr lang="cs-CZ" sz="4700" dirty="0"/>
              <a:t>.)</a:t>
            </a:r>
          </a:p>
          <a:p>
            <a:pPr lvl="1">
              <a:buFont typeface="Arial" pitchFamily="34" charset="0"/>
              <a:buChar char="•"/>
            </a:pPr>
            <a:r>
              <a:rPr lang="cs-CZ" sz="4700" dirty="0"/>
              <a:t>SWOT </a:t>
            </a:r>
            <a:r>
              <a:rPr lang="cs-CZ" sz="4700" dirty="0" smtClean="0"/>
              <a:t>analýza</a:t>
            </a:r>
            <a:endParaRPr lang="cs-CZ" sz="4700" dirty="0"/>
          </a:p>
          <a:p>
            <a:pPr>
              <a:buNone/>
            </a:pPr>
            <a:r>
              <a:rPr lang="cs-CZ" sz="3800" b="1" dirty="0"/>
              <a:t> </a:t>
            </a:r>
            <a:endParaRPr lang="cs-CZ" sz="3800" dirty="0"/>
          </a:p>
          <a:p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cs-CZ" sz="6000" b="1" dirty="0" smtClean="0">
                <a:solidFill>
                  <a:srgbClr val="FF0000"/>
                </a:solidFill>
              </a:rPr>
              <a:t>Jak si vedeme?</a:t>
            </a:r>
            <a:endParaRPr lang="cs-CZ" sz="6000" b="1" dirty="0">
              <a:solidFill>
                <a:srgbClr val="FF0000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2276872"/>
            <a:ext cx="8229600" cy="3849291"/>
          </a:xfrm>
        </p:spPr>
        <p:txBody>
          <a:bodyPr>
            <a:normAutofit lnSpcReduction="10000"/>
          </a:bodyPr>
          <a:lstStyle/>
          <a:p>
            <a:endParaRPr lang="cs-CZ" sz="3600" dirty="0" smtClean="0"/>
          </a:p>
          <a:p>
            <a:endParaRPr lang="cs-CZ" sz="3600" dirty="0" smtClean="0"/>
          </a:p>
          <a:p>
            <a:endParaRPr lang="cs-CZ" sz="3600" dirty="0" smtClean="0"/>
          </a:p>
          <a:p>
            <a:endParaRPr lang="cs-CZ" sz="3600" dirty="0" smtClean="0"/>
          </a:p>
          <a:p>
            <a:r>
              <a:rPr lang="cs-CZ" sz="3600" dirty="0" smtClean="0"/>
              <a:t>Mgr. Jarmila Hájková</a:t>
            </a:r>
          </a:p>
          <a:p>
            <a:r>
              <a:rPr lang="cs-CZ" sz="3600" dirty="0" smtClean="0"/>
              <a:t>Mgr. Věra </a:t>
            </a:r>
            <a:r>
              <a:rPr lang="cs-CZ" sz="3600" dirty="0" err="1" smtClean="0"/>
              <a:t>Kundratová</a:t>
            </a:r>
            <a:endParaRPr lang="cs-CZ" sz="3600" dirty="0"/>
          </a:p>
        </p:txBody>
      </p:sp>
      <p:pic>
        <p:nvPicPr>
          <p:cNvPr id="9" name="Obrázek 8" descr="IMG_0256.JPG"/>
          <p:cNvPicPr>
            <a:picLocks noChangeAspect="1"/>
          </p:cNvPicPr>
          <p:nvPr/>
        </p:nvPicPr>
        <p:blipFill>
          <a:blip r:embed="rId2" cstate="print"/>
          <a:srcRect l="11766" t="15688" r="17637"/>
          <a:stretch>
            <a:fillRect/>
          </a:stretch>
        </p:blipFill>
        <p:spPr>
          <a:xfrm>
            <a:off x="5292080" y="1412776"/>
            <a:ext cx="3696411" cy="31683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9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282154"/>
          </a:xfr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r>
              <a:rPr lang="cs-CZ" b="1" dirty="0" smtClean="0">
                <a:solidFill>
                  <a:srgbClr val="FF0000"/>
                </a:solidFill>
              </a:rPr>
              <a:t>AUTOEVALUAČNÍ DOTAZNÍK</a:t>
            </a:r>
            <a:br>
              <a:rPr lang="cs-CZ" b="1" dirty="0" smtClean="0">
                <a:solidFill>
                  <a:srgbClr val="FF0000"/>
                </a:solidFill>
              </a:rPr>
            </a:br>
            <a:r>
              <a:rPr lang="cs-CZ" sz="2800" b="1" dirty="0" smtClean="0">
                <a:solidFill>
                  <a:srgbClr val="FF0000"/>
                </a:solidFill>
              </a:rPr>
              <a:t>pro rodiče</a:t>
            </a:r>
            <a:endParaRPr lang="cs-CZ" sz="2800" b="1" dirty="0">
              <a:solidFill>
                <a:srgbClr val="FF0000"/>
              </a:solidFill>
            </a:endParaRPr>
          </a:p>
        </p:txBody>
      </p:sp>
      <p:sp>
        <p:nvSpPr>
          <p:cNvPr id="5" name="Zástupný symbol pro obsah 4"/>
          <p:cNvSpPr>
            <a:spLocks noGrp="1"/>
          </p:cNvSpPr>
          <p:nvPr>
            <p:ph idx="1"/>
          </p:nvPr>
        </p:nvSpPr>
        <p:spPr>
          <a:xfrm>
            <a:off x="457200" y="1556792"/>
            <a:ext cx="8229600" cy="4896544"/>
          </a:xfrm>
        </p:spPr>
        <p:txBody>
          <a:bodyPr/>
          <a:lstStyle/>
          <a:p>
            <a:r>
              <a:rPr lang="cs-CZ" b="1" dirty="0" smtClean="0"/>
              <a:t>Spolupráce rodiny a školy</a:t>
            </a:r>
          </a:p>
          <a:p>
            <a:r>
              <a:rPr lang="cs-CZ" b="1" dirty="0" smtClean="0"/>
              <a:t>Kvalita výuky</a:t>
            </a:r>
          </a:p>
          <a:p>
            <a:r>
              <a:rPr lang="cs-CZ" b="1" dirty="0" smtClean="0"/>
              <a:t>Školní klima - prostředí</a:t>
            </a:r>
          </a:p>
          <a:p>
            <a:r>
              <a:rPr lang="cs-CZ" b="1" dirty="0" smtClean="0"/>
              <a:t>Školní akce - projekty</a:t>
            </a:r>
          </a:p>
          <a:p>
            <a:r>
              <a:rPr lang="cs-CZ" b="1" dirty="0" smtClean="0"/>
              <a:t>Zájmové kroužky</a:t>
            </a:r>
          </a:p>
          <a:p>
            <a:r>
              <a:rPr lang="cs-CZ" b="1" dirty="0" smtClean="0"/>
              <a:t>Školní družina</a:t>
            </a:r>
          </a:p>
          <a:p>
            <a:r>
              <a:rPr lang="cs-CZ" b="1" dirty="0" smtClean="0"/>
              <a:t>Školní jídelna</a:t>
            </a:r>
          </a:p>
          <a:p>
            <a:r>
              <a:rPr lang="cs-CZ" b="1" dirty="0" smtClean="0"/>
              <a:t>Připomínky a názory ze strany rodičů</a:t>
            </a:r>
          </a:p>
          <a:p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  <a:ln>
            <a:solidFill>
              <a:schemeClr val="accent1"/>
            </a:solidFill>
          </a:ln>
        </p:spPr>
        <p:txBody>
          <a:bodyPr>
            <a:normAutofit fontScale="90000"/>
          </a:bodyPr>
          <a:lstStyle/>
          <a:p>
            <a:r>
              <a:rPr lang="cs-CZ" b="1" dirty="0" smtClean="0">
                <a:solidFill>
                  <a:srgbClr val="FF0000"/>
                </a:solidFill>
              </a:rPr>
              <a:t>AUTOEVALUAČNÍ DOTAZNÍK</a:t>
            </a:r>
            <a:br>
              <a:rPr lang="cs-CZ" b="1" dirty="0" smtClean="0">
                <a:solidFill>
                  <a:srgbClr val="FF0000"/>
                </a:solidFill>
              </a:rPr>
            </a:br>
            <a:r>
              <a:rPr lang="cs-CZ" sz="2800" b="1" dirty="0" smtClean="0">
                <a:solidFill>
                  <a:srgbClr val="FF0000"/>
                </a:solidFill>
              </a:rPr>
              <a:t>pro pedagogické pracovníky</a:t>
            </a:r>
            <a:endParaRPr lang="cs-CZ" dirty="0">
              <a:solidFill>
                <a:srgbClr val="FF0000"/>
              </a:solidFill>
            </a:endParaRPr>
          </a:p>
        </p:txBody>
      </p:sp>
      <p:sp>
        <p:nvSpPr>
          <p:cNvPr id="4" name="TextovéPole 3"/>
          <p:cNvSpPr txBox="1"/>
          <p:nvPr/>
        </p:nvSpPr>
        <p:spPr>
          <a:xfrm>
            <a:off x="251520" y="1340768"/>
            <a:ext cx="8892480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cs-CZ" sz="2400" b="1" dirty="0" smtClean="0"/>
              <a:t>Moje </a:t>
            </a:r>
            <a:r>
              <a:rPr lang="cs-CZ" sz="2400" b="1" dirty="0"/>
              <a:t>názory na vyučování se plně shodují s názory většiny členů </a:t>
            </a:r>
            <a:endParaRPr lang="cs-CZ" sz="2400" b="1" dirty="0" smtClean="0"/>
          </a:p>
          <a:p>
            <a:pPr marL="457200" indent="-457200"/>
            <a:r>
              <a:rPr lang="cs-CZ" sz="2400" b="1" dirty="0" smtClean="0"/>
              <a:t>pedagogického </a:t>
            </a:r>
            <a:r>
              <a:rPr lang="cs-CZ" sz="2400" b="1" dirty="0"/>
              <a:t>sboru.</a:t>
            </a:r>
          </a:p>
          <a:p>
            <a:pPr>
              <a:buNone/>
            </a:pPr>
            <a:r>
              <a:rPr lang="cs-CZ" sz="2400" b="1" dirty="0"/>
              <a:t>2. Při plánování změn bere vedení naší školy v úvahu mé návrhy, </a:t>
            </a:r>
            <a:endParaRPr lang="cs-CZ" sz="2400" b="1" dirty="0" smtClean="0"/>
          </a:p>
          <a:p>
            <a:pPr>
              <a:buNone/>
            </a:pPr>
            <a:r>
              <a:rPr lang="cs-CZ" sz="2400" b="1" dirty="0" smtClean="0"/>
              <a:t>názory </a:t>
            </a:r>
            <a:r>
              <a:rPr lang="cs-CZ" sz="2400" b="1" dirty="0"/>
              <a:t>a stanoviska.</a:t>
            </a:r>
          </a:p>
          <a:p>
            <a:pPr>
              <a:buNone/>
            </a:pPr>
            <a:r>
              <a:rPr lang="cs-CZ" sz="2400" b="1" dirty="0"/>
              <a:t>3. Všem žákům naší školy je věnována velmi dobrá péče, bez ohledu </a:t>
            </a:r>
            <a:endParaRPr lang="cs-CZ" sz="2400" b="1" dirty="0" smtClean="0"/>
          </a:p>
          <a:p>
            <a:pPr>
              <a:buNone/>
            </a:pPr>
            <a:r>
              <a:rPr lang="cs-CZ" sz="2400" b="1" dirty="0" smtClean="0"/>
              <a:t>na </a:t>
            </a:r>
            <a:r>
              <a:rPr lang="cs-CZ" sz="2400" b="1" dirty="0"/>
              <a:t>to, zda jsou při učení úspěšní či neúspěšní.</a:t>
            </a:r>
          </a:p>
          <a:p>
            <a:pPr>
              <a:buNone/>
            </a:pPr>
            <a:r>
              <a:rPr lang="cs-CZ" sz="2400" b="1" dirty="0"/>
              <a:t>4. Chování některých žáků naší školy je posuzováno příliš striktně </a:t>
            </a:r>
            <a:endParaRPr lang="cs-CZ" sz="2400" b="1" dirty="0" smtClean="0"/>
          </a:p>
          <a:p>
            <a:pPr>
              <a:buNone/>
            </a:pPr>
            <a:r>
              <a:rPr lang="cs-CZ" sz="2400" b="1" dirty="0" smtClean="0"/>
              <a:t>a </a:t>
            </a:r>
            <a:r>
              <a:rPr lang="cs-CZ" sz="2400" b="1" dirty="0"/>
              <a:t>bez dostatečné tolerance.</a:t>
            </a:r>
          </a:p>
          <a:p>
            <a:pPr>
              <a:buNone/>
            </a:pPr>
            <a:r>
              <a:rPr lang="cs-CZ" sz="2400" b="1" dirty="0"/>
              <a:t>5. Všechno, co pracovníci naší školy </a:t>
            </a:r>
            <a:r>
              <a:rPr lang="cs-CZ" sz="2400" b="1" dirty="0" smtClean="0"/>
              <a:t>slíbí</a:t>
            </a:r>
            <a:r>
              <a:rPr lang="cs-CZ" sz="2400" b="1" dirty="0"/>
              <a:t>, většinou také splní.</a:t>
            </a:r>
          </a:p>
          <a:p>
            <a:pPr>
              <a:buNone/>
            </a:pPr>
            <a:r>
              <a:rPr lang="cs-CZ" sz="2400" b="1" dirty="0"/>
              <a:t>6. Mezi pedagogickými a nepedagogickými pracovníky naší školy </a:t>
            </a:r>
            <a:endParaRPr lang="cs-CZ" sz="2400" b="1" dirty="0" smtClean="0"/>
          </a:p>
          <a:p>
            <a:pPr>
              <a:buNone/>
            </a:pPr>
            <a:r>
              <a:rPr lang="cs-CZ" sz="2400" b="1" dirty="0" smtClean="0"/>
              <a:t>vládne </a:t>
            </a:r>
            <a:r>
              <a:rPr lang="cs-CZ" sz="2400" b="1" dirty="0"/>
              <a:t>dobrá atmosféra  a spolupráce.</a:t>
            </a:r>
          </a:p>
          <a:p>
            <a:pPr>
              <a:buNone/>
            </a:pPr>
            <a:r>
              <a:rPr lang="cs-CZ" sz="2400" b="1" dirty="0"/>
              <a:t>7. Jestliže se žáci ve škole dopustí nějakého přestupku, jsou často </a:t>
            </a:r>
            <a:endParaRPr lang="cs-CZ" sz="2400" b="1" dirty="0" smtClean="0"/>
          </a:p>
          <a:p>
            <a:pPr>
              <a:buNone/>
            </a:pPr>
            <a:r>
              <a:rPr lang="cs-CZ" sz="2400" b="1" dirty="0" smtClean="0"/>
              <a:t>jejich prohřešky posuzovány </a:t>
            </a:r>
            <a:r>
              <a:rPr lang="cs-CZ" sz="2400" b="1" dirty="0"/>
              <a:t>velmi odlišně</a:t>
            </a:r>
            <a:r>
              <a:rPr lang="cs-CZ" sz="2400" b="1" dirty="0" smtClean="0"/>
              <a:t>.</a:t>
            </a:r>
            <a:endParaRPr lang="cs-CZ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ovéPole 2"/>
          <p:cNvSpPr txBox="1"/>
          <p:nvPr/>
        </p:nvSpPr>
        <p:spPr>
          <a:xfrm>
            <a:off x="395536" y="692696"/>
            <a:ext cx="8748464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cs-CZ" sz="2000" b="1" dirty="0" smtClean="0"/>
          </a:p>
          <a:p>
            <a:endParaRPr lang="cs-CZ" dirty="0"/>
          </a:p>
          <a:p>
            <a:r>
              <a:rPr lang="cs-CZ" dirty="0"/>
              <a:t> </a:t>
            </a:r>
          </a:p>
          <a:p>
            <a:endParaRPr lang="cs-CZ" dirty="0"/>
          </a:p>
          <a:p>
            <a:endParaRPr lang="cs-CZ" dirty="0"/>
          </a:p>
        </p:txBody>
      </p:sp>
      <p:sp>
        <p:nvSpPr>
          <p:cNvPr id="4" name="TextovéPole 3"/>
          <p:cNvSpPr txBox="1"/>
          <p:nvPr/>
        </p:nvSpPr>
        <p:spPr>
          <a:xfrm>
            <a:off x="395536" y="908720"/>
            <a:ext cx="8404673" cy="489364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cs-CZ" sz="2400" b="1" dirty="0" smtClean="0"/>
              <a:t>8. Ve škole je věnována žákům velmi dobrá péče bez ohledu </a:t>
            </a:r>
          </a:p>
          <a:p>
            <a:pPr>
              <a:buNone/>
            </a:pPr>
            <a:r>
              <a:rPr lang="cs-CZ" sz="2400" b="1" dirty="0" smtClean="0"/>
              <a:t>na to, jaké je sociální postavení  jejich rodičů.</a:t>
            </a:r>
          </a:p>
          <a:p>
            <a:pPr>
              <a:buNone/>
            </a:pPr>
            <a:r>
              <a:rPr lang="cs-CZ" sz="2400" b="1" dirty="0" smtClean="0"/>
              <a:t>9. Reakce učitelů naší školy na prohřešky jejich žáků jsou příliš </a:t>
            </a:r>
          </a:p>
          <a:p>
            <a:pPr>
              <a:buNone/>
            </a:pPr>
            <a:r>
              <a:rPr lang="cs-CZ" sz="2400" b="1" dirty="0" smtClean="0"/>
              <a:t>přehnané a neadekvátně přísné.</a:t>
            </a:r>
          </a:p>
          <a:p>
            <a:r>
              <a:rPr lang="cs-CZ" sz="2400" b="1" dirty="0" smtClean="0"/>
              <a:t>10. Jestliže se žák naší školy dostane do nějakých vážných potíží, </a:t>
            </a:r>
          </a:p>
          <a:p>
            <a:r>
              <a:rPr lang="cs-CZ" sz="2400" b="1" dirty="0" smtClean="0"/>
              <a:t>je daný problém řešen za aktivní účasti jeho rodičů.</a:t>
            </a:r>
          </a:p>
          <a:p>
            <a:r>
              <a:rPr lang="cs-CZ" sz="2400" b="1" dirty="0" smtClean="0"/>
              <a:t>11. Pracovníci naší školy se navzájem plně respektují.</a:t>
            </a:r>
          </a:p>
          <a:p>
            <a:r>
              <a:rPr lang="cs-CZ" sz="2400" b="1" dirty="0" smtClean="0"/>
              <a:t>12. Naše návrhy na zlepšení provozu a vzdělávací činnosti žáků </a:t>
            </a:r>
          </a:p>
          <a:p>
            <a:r>
              <a:rPr lang="cs-CZ" sz="2400" b="1" dirty="0" smtClean="0"/>
              <a:t>jsou vedením školy zpravidla akceptovány.</a:t>
            </a:r>
          </a:p>
          <a:p>
            <a:r>
              <a:rPr lang="cs-CZ" sz="2400" b="1" dirty="0" smtClean="0"/>
              <a:t>13. Jsem spokojen/spokojena s úrovní spolupráce většiny rodičů </a:t>
            </a:r>
          </a:p>
          <a:p>
            <a:r>
              <a:rPr lang="cs-CZ" sz="2400" b="1" dirty="0" smtClean="0"/>
              <a:t>mých žáků, které učím.</a:t>
            </a:r>
          </a:p>
          <a:p>
            <a:r>
              <a:rPr lang="cs-CZ" sz="2400" b="1" dirty="0" smtClean="0"/>
              <a:t>14. V naší škole je podle mého názoru příliš mnoho zákazů </a:t>
            </a:r>
          </a:p>
          <a:p>
            <a:r>
              <a:rPr lang="cs-CZ" sz="2400" b="1" dirty="0" smtClean="0"/>
              <a:t>a různých administrativních omezení.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véPole 1"/>
          <p:cNvSpPr txBox="1"/>
          <p:nvPr/>
        </p:nvSpPr>
        <p:spPr>
          <a:xfrm>
            <a:off x="354671" y="908720"/>
            <a:ext cx="8789329" cy="489364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400" b="1" dirty="0" smtClean="0"/>
              <a:t>15. Ve škole není možné dobře učit, protože tomu brání </a:t>
            </a:r>
          </a:p>
          <a:p>
            <a:r>
              <a:rPr lang="cs-CZ" sz="2400" b="1" dirty="0" smtClean="0"/>
              <a:t>velmi špatné chování některých žáků.</a:t>
            </a:r>
          </a:p>
          <a:p>
            <a:r>
              <a:rPr lang="cs-CZ" sz="2400" b="1" dirty="0" smtClean="0"/>
              <a:t>16. Vedení školy respektuje můj pedagogický styl a moje vzdělávací </a:t>
            </a:r>
          </a:p>
          <a:p>
            <a:r>
              <a:rPr lang="cs-CZ" sz="2400" b="1" dirty="0" smtClean="0"/>
              <a:t>postupy, které uplatňuji  ve výuce žáků.</a:t>
            </a:r>
          </a:p>
          <a:p>
            <a:r>
              <a:rPr lang="cs-CZ" sz="2400" b="1" dirty="0" smtClean="0"/>
              <a:t>17. Jestliže vedení školy něco slíbí, zpravidla také svůj slib dodrží.</a:t>
            </a:r>
          </a:p>
          <a:p>
            <a:r>
              <a:rPr lang="cs-CZ" sz="2400" b="1" dirty="0" smtClean="0"/>
              <a:t>18. Řada učitelů v naší škole potřebuje pomoc a podporu při řešení </a:t>
            </a:r>
          </a:p>
          <a:p>
            <a:r>
              <a:rPr lang="cs-CZ" sz="2400" b="1" dirty="0" smtClean="0"/>
              <a:t>výchovných problémů jejich žáků.</a:t>
            </a:r>
          </a:p>
          <a:p>
            <a:r>
              <a:rPr lang="cs-CZ" sz="2400" b="1" dirty="0" smtClean="0"/>
              <a:t>19. Vedení školy je schopno vyslechnout názory všech členů </a:t>
            </a:r>
          </a:p>
          <a:p>
            <a:r>
              <a:rPr lang="cs-CZ" sz="2400" b="1" dirty="0" smtClean="0"/>
              <a:t>pedagogického sboru.</a:t>
            </a:r>
          </a:p>
          <a:p>
            <a:r>
              <a:rPr lang="cs-CZ" sz="2400" b="1" dirty="0" smtClean="0"/>
              <a:t>20. Většina učitelů je schopna respektovat vzdělávací potřeby </a:t>
            </a:r>
          </a:p>
          <a:p>
            <a:r>
              <a:rPr lang="cs-CZ" sz="2400" b="1" dirty="0" smtClean="0"/>
              <a:t>jednotlivých žáků naší školy.</a:t>
            </a:r>
          </a:p>
          <a:p>
            <a:r>
              <a:rPr lang="cs-CZ" sz="2400" b="1" dirty="0" smtClean="0"/>
              <a:t>21. Jestliže se žák dopustí nějaké vážného přestupku proti </a:t>
            </a:r>
          </a:p>
          <a:p>
            <a:r>
              <a:rPr lang="cs-CZ" sz="2400" b="1" dirty="0" smtClean="0"/>
              <a:t>školnímu řádu, jsou jeho rodiče neprodleně informováni.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véPole 1"/>
          <p:cNvSpPr txBox="1"/>
          <p:nvPr/>
        </p:nvSpPr>
        <p:spPr>
          <a:xfrm>
            <a:off x="251520" y="548680"/>
            <a:ext cx="8850628" cy="526297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400" b="1" dirty="0" smtClean="0"/>
              <a:t>22. Učitele naší školy lze považovat za příliš nekompromisní </a:t>
            </a:r>
          </a:p>
          <a:p>
            <a:r>
              <a:rPr lang="cs-CZ" sz="2400" b="1" dirty="0" smtClean="0"/>
              <a:t>a velmi přísné.</a:t>
            </a:r>
          </a:p>
          <a:p>
            <a:r>
              <a:rPr lang="cs-CZ" sz="2400" b="1" dirty="0" smtClean="0"/>
              <a:t>23. Domnívám se, že naše škola je bezpečným prostředím </a:t>
            </a:r>
          </a:p>
          <a:p>
            <a:r>
              <a:rPr lang="cs-CZ" sz="2400" b="1" dirty="0" smtClean="0"/>
              <a:t>nejen pro žáky, ale i pro učitele.</a:t>
            </a:r>
          </a:p>
          <a:p>
            <a:r>
              <a:rPr lang="cs-CZ" sz="2400" b="1" dirty="0" smtClean="0"/>
              <a:t>24. Jsem schopen/schopna akceptovat doporučení vedení školy </a:t>
            </a:r>
          </a:p>
          <a:p>
            <a:r>
              <a:rPr lang="cs-CZ" sz="2400" b="1" dirty="0" smtClean="0"/>
              <a:t>na zlepšení svého stylu výuky.</a:t>
            </a:r>
          </a:p>
          <a:p>
            <a:r>
              <a:rPr lang="cs-CZ" sz="2400" b="1" dirty="0" smtClean="0"/>
              <a:t>25. Některé učitele naší školy příliš nezajímají vztahy mezi spolužáky</a:t>
            </a:r>
          </a:p>
          <a:p>
            <a:r>
              <a:rPr lang="cs-CZ" sz="2400" b="1" dirty="0" smtClean="0"/>
              <a:t>v jednotlivých třídách.</a:t>
            </a:r>
          </a:p>
          <a:p>
            <a:r>
              <a:rPr lang="cs-CZ" sz="2400" b="1" dirty="0" smtClean="0"/>
              <a:t>26. V naší škole jsou stanovena jasná pravidla školního chování </a:t>
            </a:r>
          </a:p>
          <a:p>
            <a:r>
              <a:rPr lang="cs-CZ" sz="2400" b="1" dirty="0" smtClean="0"/>
              <a:t>pro žáky.</a:t>
            </a:r>
          </a:p>
          <a:p>
            <a:r>
              <a:rPr lang="cs-CZ" sz="2400" b="1" dirty="0" smtClean="0"/>
              <a:t>27. Někteří rodiče žáků reagují na hodnocení svého dítěte či </a:t>
            </a:r>
          </a:p>
          <a:p>
            <a:r>
              <a:rPr lang="cs-CZ" sz="2400" b="1" dirty="0" smtClean="0"/>
              <a:t>doporučení učitelů konfliktně a konfrontačně.</a:t>
            </a:r>
          </a:p>
          <a:p>
            <a:r>
              <a:rPr lang="cs-CZ" sz="2400" b="1" dirty="0" smtClean="0"/>
              <a:t>28. Při vážném přestupku žáka je vedením školy přijato vždy </a:t>
            </a:r>
          </a:p>
          <a:p>
            <a:r>
              <a:rPr lang="cs-CZ" sz="2400" b="1" dirty="0" smtClean="0"/>
              <a:t>opatření, o kterém jsou rodiče předem informováni.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>
          <a:xfrm>
            <a:off x="179512" y="274638"/>
            <a:ext cx="8856984" cy="1143000"/>
          </a:xfrm>
        </p:spPr>
        <p:txBody>
          <a:bodyPr>
            <a:normAutofit/>
          </a:bodyPr>
          <a:lstStyle/>
          <a:p>
            <a:r>
              <a:rPr lang="cs-CZ" b="1" dirty="0" smtClean="0">
                <a:solidFill>
                  <a:srgbClr val="FF0000"/>
                </a:solidFill>
              </a:rPr>
              <a:t>„Škola pro život – umíme si poradit“</a:t>
            </a:r>
            <a:endParaRPr lang="cs-CZ" b="1" dirty="0">
              <a:solidFill>
                <a:srgbClr val="FF0000"/>
              </a:solidFill>
            </a:endParaRPr>
          </a:p>
        </p:txBody>
      </p:sp>
      <p:sp>
        <p:nvSpPr>
          <p:cNvPr id="5" name="Zástupný symbol pro obsah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cs-CZ" sz="3600" b="1" dirty="0" smtClean="0"/>
              <a:t>Projekty školy</a:t>
            </a:r>
          </a:p>
          <a:p>
            <a:r>
              <a:rPr lang="cs-CZ" sz="2800" b="1" dirty="0" smtClean="0"/>
              <a:t>Den Země</a:t>
            </a:r>
          </a:p>
          <a:p>
            <a:r>
              <a:rPr lang="cs-CZ" sz="2800" b="1" dirty="0" smtClean="0"/>
              <a:t>Týden zdraví</a:t>
            </a:r>
          </a:p>
          <a:p>
            <a:r>
              <a:rPr lang="cs-CZ" sz="2800" b="1" dirty="0" smtClean="0"/>
              <a:t>Mezinárodní filmový festival filmů ve Zlíně</a:t>
            </a:r>
          </a:p>
          <a:p>
            <a:r>
              <a:rPr lang="cs-CZ" sz="2800" b="1" dirty="0" smtClean="0"/>
              <a:t>Ochrana člověka za mimořádných událostí</a:t>
            </a:r>
          </a:p>
          <a:p>
            <a:r>
              <a:rPr lang="cs-CZ" sz="2800" b="1" dirty="0" smtClean="0"/>
              <a:t>Velikonoční vajíčko</a:t>
            </a:r>
          </a:p>
          <a:p>
            <a:r>
              <a:rPr lang="cs-CZ" sz="2800" b="1" dirty="0" smtClean="0"/>
              <a:t>Čistička odpadních vod</a:t>
            </a:r>
          </a:p>
          <a:p>
            <a:r>
              <a:rPr lang="cs-CZ" sz="2800" b="1" dirty="0" smtClean="0"/>
              <a:t>Bezpečnost silničního provozu</a:t>
            </a:r>
            <a:endParaRPr lang="cs-CZ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2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2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2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2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cs-CZ" sz="4000" b="1" dirty="0" smtClean="0">
                <a:solidFill>
                  <a:srgbClr val="FF0000"/>
                </a:solidFill>
              </a:rPr>
              <a:t>Projekty – prevence rizikového chování a zdravého životního stylu</a:t>
            </a:r>
            <a:endParaRPr lang="cs-CZ" sz="4000" b="1" dirty="0">
              <a:solidFill>
                <a:srgbClr val="FF0000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cs-CZ" b="1" dirty="0" smtClean="0"/>
              <a:t>Zdraví 2008  </a:t>
            </a:r>
            <a:r>
              <a:rPr lang="cs-CZ" dirty="0" smtClean="0"/>
              <a:t/>
            </a:r>
            <a:br>
              <a:rPr lang="cs-CZ" dirty="0" smtClean="0"/>
            </a:br>
            <a:r>
              <a:rPr lang="cs-CZ" i="1" dirty="0" smtClean="0"/>
              <a:t>financovaný Magistrátem města Zlín</a:t>
            </a:r>
          </a:p>
          <a:p>
            <a:pPr>
              <a:buNone/>
            </a:pPr>
            <a:endParaRPr lang="cs-CZ" dirty="0" smtClean="0"/>
          </a:p>
          <a:p>
            <a:r>
              <a:rPr lang="cs-CZ" b="1" dirty="0" smtClean="0"/>
              <a:t>Kdo je kamarád I</a:t>
            </a:r>
            <a:r>
              <a:rPr lang="cs-CZ" dirty="0" smtClean="0"/>
              <a:t>, rok 2008</a:t>
            </a:r>
            <a:br>
              <a:rPr lang="cs-CZ" dirty="0" smtClean="0"/>
            </a:br>
            <a:r>
              <a:rPr lang="cs-CZ" i="1" dirty="0" smtClean="0"/>
              <a:t>financovaný KÚ Zlínského kraje</a:t>
            </a:r>
          </a:p>
          <a:p>
            <a:endParaRPr lang="cs-CZ" dirty="0" smtClean="0"/>
          </a:p>
          <a:p>
            <a:r>
              <a:rPr lang="cs-CZ" b="1" dirty="0" smtClean="0"/>
              <a:t>Kdo je kamarád II </a:t>
            </a:r>
            <a:r>
              <a:rPr lang="cs-CZ" dirty="0" smtClean="0"/>
              <a:t>– 	</a:t>
            </a:r>
            <a:r>
              <a:rPr lang="cs-CZ" i="1" dirty="0" smtClean="0"/>
              <a:t>1. rok realizace, rok 2010</a:t>
            </a:r>
            <a:br>
              <a:rPr lang="cs-CZ" i="1" dirty="0" smtClean="0"/>
            </a:br>
            <a:r>
              <a:rPr lang="cs-CZ" i="1" dirty="0" smtClean="0"/>
              <a:t>				2. rok realizace, rok 2011</a:t>
            </a:r>
            <a:br>
              <a:rPr lang="cs-CZ" i="1" dirty="0" smtClean="0"/>
            </a:br>
            <a:r>
              <a:rPr lang="cs-CZ" i="1" dirty="0" smtClean="0"/>
              <a:t>Dotační program MŠMT pro oblast prevence</a:t>
            </a:r>
            <a:endParaRPr lang="cs-CZ" i="1" dirty="0"/>
          </a:p>
          <a:p>
            <a:pPr>
              <a:buNone/>
            </a:pP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b="1" dirty="0" smtClean="0">
                <a:solidFill>
                  <a:srgbClr val="FF0000"/>
                </a:solidFill>
              </a:rPr>
              <a:t>Projekty ESF </a:t>
            </a:r>
            <a:br>
              <a:rPr lang="cs-CZ" b="1" dirty="0" smtClean="0">
                <a:solidFill>
                  <a:srgbClr val="FF0000"/>
                </a:solidFill>
              </a:rPr>
            </a:br>
            <a:r>
              <a:rPr lang="cs-CZ" sz="2700" b="1" dirty="0" smtClean="0"/>
              <a:t>Operační program Vzdělávání pro konkurenceschopnost</a:t>
            </a:r>
            <a:endParaRPr lang="cs-CZ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97152"/>
          </a:xfrm>
        </p:spPr>
        <p:txBody>
          <a:bodyPr/>
          <a:lstStyle/>
          <a:p>
            <a:r>
              <a:rPr lang="cs-CZ" sz="3600" b="1" dirty="0" smtClean="0"/>
              <a:t>Všichni máme stejnou cestu</a:t>
            </a:r>
            <a:r>
              <a:rPr lang="cs-CZ" b="1" dirty="0" smtClean="0"/>
              <a:t/>
            </a:r>
            <a:br>
              <a:rPr lang="cs-CZ" b="1" dirty="0" smtClean="0"/>
            </a:br>
            <a:r>
              <a:rPr lang="cs-CZ" sz="3000" i="1" dirty="0" smtClean="0"/>
              <a:t>únor 2009 – září 2010</a:t>
            </a:r>
          </a:p>
          <a:p>
            <a:pPr>
              <a:buNone/>
            </a:pPr>
            <a:endParaRPr lang="cs-CZ" dirty="0" smtClean="0"/>
          </a:p>
          <a:p>
            <a:r>
              <a:rPr lang="cs-CZ" sz="3600" b="1" dirty="0" smtClean="0"/>
              <a:t>Krok za krokem k moderní škole</a:t>
            </a:r>
            <a:r>
              <a:rPr lang="cs-CZ" b="1" dirty="0" smtClean="0"/>
              <a:t/>
            </a:r>
            <a:br>
              <a:rPr lang="cs-CZ" b="1" dirty="0" smtClean="0"/>
            </a:br>
            <a:r>
              <a:rPr lang="cs-CZ" sz="3000" i="1" dirty="0" smtClean="0"/>
              <a:t>leden 2011 – červen 2012</a:t>
            </a:r>
          </a:p>
          <a:p>
            <a:endParaRPr lang="cs-CZ" b="1" dirty="0" smtClean="0"/>
          </a:p>
          <a:p>
            <a:r>
              <a:rPr lang="cs-CZ" sz="3600" b="1" dirty="0" smtClean="0"/>
              <a:t>Do života bez obav</a:t>
            </a:r>
            <a:br>
              <a:rPr lang="cs-CZ" sz="3600" b="1" dirty="0" smtClean="0"/>
            </a:br>
            <a:r>
              <a:rPr lang="cs-CZ" sz="3000" i="1" dirty="0" smtClean="0"/>
              <a:t>listopad 2010 – červen 2012</a:t>
            </a:r>
          </a:p>
          <a:p>
            <a:pPr>
              <a:buNone/>
            </a:pPr>
            <a:endParaRPr lang="cs-CZ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ctrTitle"/>
          </p:nvPr>
        </p:nvSpPr>
        <p:spPr>
          <a:xfrm>
            <a:off x="685800" y="836712"/>
            <a:ext cx="7772400" cy="2763739"/>
          </a:xfrm>
        </p:spPr>
        <p:txBody>
          <a:bodyPr>
            <a:normAutofit/>
          </a:bodyPr>
          <a:lstStyle/>
          <a:p>
            <a:r>
              <a:rPr lang="cs-CZ" sz="4800" b="1" i="1" dirty="0" smtClean="0"/>
              <a:t>Děkujeme za pozornost</a:t>
            </a:r>
            <a:endParaRPr lang="cs-CZ" sz="4800" b="1" i="1" dirty="0"/>
          </a:p>
        </p:txBody>
      </p:sp>
      <p:sp>
        <p:nvSpPr>
          <p:cNvPr id="5" name="Podnadpis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cs-CZ" dirty="0" smtClean="0">
                <a:solidFill>
                  <a:schemeClr val="tx1"/>
                </a:solidFill>
              </a:rPr>
              <a:t>Mgr. Michaela Fenclová</a:t>
            </a:r>
          </a:p>
          <a:p>
            <a:r>
              <a:rPr lang="cs-CZ" dirty="0" smtClean="0">
                <a:solidFill>
                  <a:schemeClr val="tx1"/>
                </a:solidFill>
              </a:rPr>
              <a:t>Mgr. Věra </a:t>
            </a:r>
            <a:r>
              <a:rPr lang="cs-CZ" dirty="0" err="1" smtClean="0">
                <a:solidFill>
                  <a:schemeClr val="tx1"/>
                </a:solidFill>
              </a:rPr>
              <a:t>Kundratová</a:t>
            </a:r>
            <a:endParaRPr lang="cs-CZ" dirty="0" smtClean="0">
              <a:solidFill>
                <a:schemeClr val="tx1"/>
              </a:solidFill>
            </a:endParaRPr>
          </a:p>
          <a:p>
            <a:r>
              <a:rPr lang="cs-CZ" dirty="0" smtClean="0">
                <a:solidFill>
                  <a:schemeClr val="tx1"/>
                </a:solidFill>
              </a:rPr>
              <a:t>Mgr. Jarmila Hájková</a:t>
            </a:r>
            <a:endParaRPr lang="cs-CZ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784</TotalTime>
  <Words>982</Words>
  <Application>Microsoft Office PowerPoint</Application>
  <PresentationFormat>Předvádění na obrazovce (4:3)</PresentationFormat>
  <Paragraphs>147</Paragraphs>
  <Slides>16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16</vt:i4>
      </vt:variant>
    </vt:vector>
  </HeadingPairs>
  <TitlesOfParts>
    <vt:vector size="17" baseType="lpstr">
      <vt:lpstr>Motiv sady Office</vt:lpstr>
      <vt:lpstr>KDO  JSME?</vt:lpstr>
      <vt:lpstr>Základní škola Zlín, Mostní v současné době - 2 organizace: </vt:lpstr>
      <vt:lpstr>Cíle – čeho chceme  dosáhnout?</vt:lpstr>
      <vt:lpstr>Snímek 4</vt:lpstr>
      <vt:lpstr>Při vlastním hodnocení se zaměřujeme na :</vt:lpstr>
      <vt:lpstr>Informace pro vlastní hodnocení čerpáme z těchto zdrojů: </vt:lpstr>
      <vt:lpstr>Jak si vedeme?</vt:lpstr>
      <vt:lpstr>AUTOEVALUAČNÍ DOTAZNÍK pro rodiče</vt:lpstr>
      <vt:lpstr>AUTOEVALUAČNÍ DOTAZNÍK pro pedagogické pracovníky</vt:lpstr>
      <vt:lpstr>Snímek 10</vt:lpstr>
      <vt:lpstr>Snímek 11</vt:lpstr>
      <vt:lpstr>Snímek 12</vt:lpstr>
      <vt:lpstr>„Škola pro život – umíme si poradit“</vt:lpstr>
      <vt:lpstr>Projekty – prevence rizikového chování a zdravého životního stylu</vt:lpstr>
      <vt:lpstr>Projekty ESF  Operační program Vzdělávání pro konkurenceschopnost</vt:lpstr>
      <vt:lpstr>Děkujeme za pozornost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AUTOEVALUACE</dc:title>
  <dc:creator>fenclova</dc:creator>
  <cp:lastModifiedBy>fencmi</cp:lastModifiedBy>
  <cp:revision>78</cp:revision>
  <dcterms:created xsi:type="dcterms:W3CDTF">2011-02-21T11:05:03Z</dcterms:created>
  <dcterms:modified xsi:type="dcterms:W3CDTF">2011-02-23T16:48:42Z</dcterms:modified>
</cp:coreProperties>
</file>